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42" r:id="rId2"/>
    <p:sldId id="364" r:id="rId3"/>
    <p:sldId id="368" r:id="rId4"/>
    <p:sldId id="314" r:id="rId5"/>
    <p:sldId id="315" r:id="rId6"/>
    <p:sldId id="371" r:id="rId7"/>
    <p:sldId id="316" r:id="rId8"/>
    <p:sldId id="318" r:id="rId9"/>
    <p:sldId id="319" r:id="rId10"/>
    <p:sldId id="317" r:id="rId11"/>
    <p:sldId id="345" r:id="rId12"/>
    <p:sldId id="346" r:id="rId13"/>
    <p:sldId id="323" r:id="rId14"/>
    <p:sldId id="349" r:id="rId15"/>
    <p:sldId id="347" r:id="rId16"/>
    <p:sldId id="350" r:id="rId17"/>
    <p:sldId id="354" r:id="rId18"/>
    <p:sldId id="374" r:id="rId19"/>
    <p:sldId id="372" r:id="rId20"/>
    <p:sldId id="373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47D2E-AF27-4D50-A139-17F19B5F03C4}" type="datetimeFigureOut">
              <a:rPr lang="fr-FR" smtClean="0"/>
              <a:t>11/03/2022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78C6F-E2FF-497A-9EAC-80208CB75F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9884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6363" y="750888"/>
            <a:ext cx="6664325" cy="37496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Trouver la matrice</a:t>
            </a:r>
            <a:r>
              <a:rPr lang="fr-FR" baseline="0" dirty="0"/>
              <a:t> pour pouvoir écrire à la manière de… Mettre en évidence la structure du poème.  Pour cortège remettre poème en ordre. Fabriquer des compléments du nom puis les mélanger.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C6E54-3AEF-4820-A287-FE06CA14A679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89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E88C2561-3463-4154-9B9D-57F33B3D7527}"/>
              </a:ext>
            </a:extLst>
          </p:cNvPr>
          <p:cNvGrpSpPr>
            <a:grpSpLocks/>
          </p:cNvGrpSpPr>
          <p:nvPr/>
        </p:nvGrpSpPr>
        <p:grpSpPr bwMode="auto">
          <a:xfrm>
            <a:off x="2211917" y="1600200"/>
            <a:ext cx="9116483" cy="3200400"/>
            <a:chOff x="1045" y="1008"/>
            <a:chExt cx="4307" cy="2016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8F8BA234-5FA6-4428-A25A-933034E46321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fr-FR" altLang="fr-FR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9AF70B31-EDB0-454E-9362-669E46D568B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fr-FR" altLang="fr-FR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15832BDB-ADEF-4CE7-88B3-C8B5BACF7B71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fr-FR" altLang="fr-FR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2FA229BB-8EA8-4EC8-A3C7-2849F3C7CFB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fr-FR" altLang="fr-FR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A407E19F-CA23-458F-96E9-A6A3254EEC3C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fr-FR" altLang="fr-FR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3A0FE784-C692-4604-8E15-42415C81DC33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fr-FR" altLang="fr-FR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8807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14400" y="1219201"/>
            <a:ext cx="103632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pPr lvl="0"/>
            <a:r>
              <a:rPr lang="fr-FR" noProof="0"/>
              <a:t>Cliquez pour modifier le style du titre</a:t>
            </a:r>
          </a:p>
        </p:txBody>
      </p:sp>
      <p:sp>
        <p:nvSpPr>
          <p:cNvPr id="8807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3505200"/>
            <a:ext cx="85344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pPr lvl="0"/>
            <a:r>
              <a:rPr lang="fr-FR" noProof="0"/>
              <a:t>Cliquez pour modifier le style des sous-titres du masque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84B6B693-EC83-4336-B4D5-42C2C8DFAA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4F72FE82-5732-45DF-85C7-7532EF7B5D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B434BCC1-308B-4C3F-8D29-356DF92DFD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A44CB63-157D-4C5A-BEB6-B58E43C3252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7804118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BCA62CDA-D495-4AC9-9766-6722588997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7346C58E-B65F-4862-83BA-8113FA86C6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7F1D78BB-DF52-429A-B7F8-318E6729C9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4C0D89-7BA4-4DDB-BAA9-546F17DC7E6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2003403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6287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6287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D1ADFE0B-F5A3-4295-BF5F-F8B53C5608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56C98463-21CD-4017-9741-B514FFC0B5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08BF7FFC-B055-4DCE-8D35-726190FA04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9775501-0872-4C81-88D3-52BF0E7CEAA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5920468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DF9A1C48-0B90-49A8-8086-8BC63A63CB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FA7AF4F7-9D39-44EB-8ACD-5F46CA1B1E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0425AC16-4905-4BF1-8959-1AFA267299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94EFF6-FEC4-44B7-BB99-9A498D49494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6775663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122E8B65-2DED-49F8-9251-8F30A15276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6FB3436E-3ECB-4940-B3D5-170732C4F2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E03A215D-548D-4F9A-86D3-F4E5BA425B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07B22C-71D3-464E-AA0D-8CC4B0817B1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764108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50A8DBBF-2E2C-47D5-BD26-0724D6F649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696C970C-69DC-4964-A4E0-91653BB425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4ADC4A1-5FE9-41C8-A358-B64BEA87FE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E751259-D73A-4C54-AABC-1A82464F059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9455235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1AADB6AD-1691-43EC-8070-E51E652570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C1F6D57E-3B91-4D98-B504-BD47228F45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DF13136B-5247-43E5-988A-6F06CE3C7F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0A1290-9046-42CB-89C9-3F9D89A3659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1547483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5778CF3F-4483-4141-B0EE-2E4BD48EBF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123C6A66-E4C7-4128-AE6D-C3A6636AD6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4CB35065-6F4B-4090-B15E-61699C1A61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7CA9013-B451-49F8-ABB0-D73DF3AB30B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6868429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CC27EA9A-60BE-418F-B9E8-B8195EB1BF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25C6390E-E146-478A-8ED2-730E0BE6C9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8B132AF3-7294-4722-855C-7948D206FA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7D5830-79F4-46EF-A2EA-8F85FAE896A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388898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C7B8EB0F-762D-40B1-B1AD-B92913123C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82520EB9-BBC0-4621-8513-B02374D731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EBD45891-2BEC-4696-B572-BF3C10BCB7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EBE445-39C8-48FD-8ACB-509CE20C8EC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8555231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ED68A387-93C4-4C12-A521-EB8052DFEC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CF9B0598-8BF2-44A0-BDF9-0E06FF42FC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4296AA74-286D-448E-9B22-2977EED4ED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9B7533-AA49-4851-B094-B26BB97678C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8568529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830A3F00-6234-44C2-9CAF-BB43B51922DC}"/>
              </a:ext>
            </a:extLst>
          </p:cNvPr>
          <p:cNvGrpSpPr>
            <a:grpSpLocks/>
          </p:cNvGrpSpPr>
          <p:nvPr/>
        </p:nvGrpSpPr>
        <p:grpSpPr bwMode="auto">
          <a:xfrm>
            <a:off x="1428752" y="304800"/>
            <a:ext cx="10153649" cy="1106488"/>
            <a:chOff x="675" y="192"/>
            <a:chExt cx="4797" cy="697"/>
          </a:xfrm>
        </p:grpSpPr>
        <p:sp>
          <p:nvSpPr>
            <p:cNvPr id="1032" name="Oval 3">
              <a:extLst>
                <a:ext uri="{FF2B5EF4-FFF2-40B4-BE49-F238E27FC236}">
                  <a16:creationId xmlns:a16="http://schemas.microsoft.com/office/drawing/2014/main" id="{236F6A97-483B-4175-90BB-BBEB916AD1F8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fr-FR" altLang="fr-FR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3" name="Oval 4">
              <a:extLst>
                <a:ext uri="{FF2B5EF4-FFF2-40B4-BE49-F238E27FC236}">
                  <a16:creationId xmlns:a16="http://schemas.microsoft.com/office/drawing/2014/main" id="{F25F09EF-EAED-4A25-AA0F-5391DCAE60BF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fr-FR" altLang="fr-FR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4" name="Oval 5">
              <a:extLst>
                <a:ext uri="{FF2B5EF4-FFF2-40B4-BE49-F238E27FC236}">
                  <a16:creationId xmlns:a16="http://schemas.microsoft.com/office/drawing/2014/main" id="{171E1CC2-206D-4042-B054-CC419E45E75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fr-FR" altLang="fr-FR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5" name="Oval 6">
              <a:extLst>
                <a:ext uri="{FF2B5EF4-FFF2-40B4-BE49-F238E27FC236}">
                  <a16:creationId xmlns:a16="http://schemas.microsoft.com/office/drawing/2014/main" id="{D289E360-E279-4083-83ED-1943B1159FC9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fr-FR" altLang="fr-FR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6" name="Oval 7">
              <a:extLst>
                <a:ext uri="{FF2B5EF4-FFF2-40B4-BE49-F238E27FC236}">
                  <a16:creationId xmlns:a16="http://schemas.microsoft.com/office/drawing/2014/main" id="{FA1CA3BA-EB8F-4D6A-84F1-D20F8BF9D383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fr-FR" altLang="fr-FR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27" name="Rectangle 8">
            <a:extLst>
              <a:ext uri="{FF2B5EF4-FFF2-40B4-BE49-F238E27FC236}">
                <a16:creationId xmlns:a16="http://schemas.microsoft.com/office/drawing/2014/main" id="{C3D09F6B-ECFC-4D5A-9438-C950487C97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87049" name="Rectangle 9">
            <a:extLst>
              <a:ext uri="{FF2B5EF4-FFF2-40B4-BE49-F238E27FC236}">
                <a16:creationId xmlns:a16="http://schemas.microsoft.com/office/drawing/2014/main" id="{C30AD366-7280-4729-B6D1-B902B47E184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7050" name="Rectangle 10">
            <a:extLst>
              <a:ext uri="{FF2B5EF4-FFF2-40B4-BE49-F238E27FC236}">
                <a16:creationId xmlns:a16="http://schemas.microsoft.com/office/drawing/2014/main" id="{601AC3B5-4765-4760-829C-755A54D1B0D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7051" name="Rectangle 11">
            <a:extLst>
              <a:ext uri="{FF2B5EF4-FFF2-40B4-BE49-F238E27FC236}">
                <a16:creationId xmlns:a16="http://schemas.microsoft.com/office/drawing/2014/main" id="{583DA4C0-8267-4C62-8D22-9F01BD04D8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1F5A11D-F36E-4A03-BDDA-52EDE8C4198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1031" name="Rectangle 12">
            <a:extLst>
              <a:ext uri="{FF2B5EF4-FFF2-40B4-BE49-F238E27FC236}">
                <a16:creationId xmlns:a16="http://schemas.microsoft.com/office/drawing/2014/main" id="{CE64667E-6D51-4572-AE0F-EA3C9FF01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96802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file:///C:\Users\Espace%20Culturel\Desktop\sauvegarde\cm2\litt&#233;rature\c'est%20moi%20le%20plus%20fort\c'est%20mopi%20le%20plus%20fort\c'est%20moi%20le%20plus%20fort%20album.pptx#-1,1,Pr&#233;sentation PowerPoint" TargetMode="Externa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11.png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2">
            <a:extLst>
              <a:ext uri="{FF2B5EF4-FFF2-40B4-BE49-F238E27FC236}">
                <a16:creationId xmlns:a16="http://schemas.microsoft.com/office/drawing/2014/main" id="{640E9D0E-121F-4F3F-BC77-FCC733C657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dirty="0"/>
              <a:t>Écrire à partir de la littérature de jeunesse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084788D-C990-4816-BF65-DF261D4FA9B2}"/>
              </a:ext>
            </a:extLst>
          </p:cNvPr>
          <p:cNvSpPr txBox="1"/>
          <p:nvPr/>
        </p:nvSpPr>
        <p:spPr>
          <a:xfrm>
            <a:off x="990600" y="2409825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 action="ppaction://hlinkpres?slideindex=1&amp;slidetitle=Présentation PowerPoint"/>
              </a:rPr>
              <a:t>C’est moi le plus fort !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96A584D-3472-4CC0-9955-2BF63BC55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783" y="1871925"/>
            <a:ext cx="1413122" cy="144513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B1E4693-561C-4804-B434-AD426D5FB093}"/>
              </a:ext>
            </a:extLst>
          </p:cNvPr>
          <p:cNvSpPr txBox="1"/>
          <p:nvPr/>
        </p:nvSpPr>
        <p:spPr>
          <a:xfrm>
            <a:off x="990600" y="3771344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 action="ppaction://hlinksldjump"/>
              </a:rPr>
              <a:t>Le petit chaperon rouge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F6EE49B-8B94-45B5-9931-4174CB52DF3E}"/>
              </a:ext>
            </a:extLst>
          </p:cNvPr>
          <p:cNvSpPr txBox="1"/>
          <p:nvPr/>
        </p:nvSpPr>
        <p:spPr>
          <a:xfrm>
            <a:off x="1083076" y="4536489"/>
            <a:ext cx="2228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 action="ppaction://hlinksldjump"/>
              </a:rPr>
              <a:t>La barbe bleue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>
            <a:extLst>
              <a:ext uri="{FF2B5EF4-FFF2-40B4-BE49-F238E27FC236}">
                <a16:creationId xmlns:a16="http://schemas.microsoft.com/office/drawing/2014/main" id="{4E99B4B5-FCFA-40B1-B279-FB8FAAE0B5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4489" y="1600201"/>
            <a:ext cx="6423025" cy="4530725"/>
          </a:xfrm>
        </p:spPr>
      </p:pic>
      <p:sp>
        <p:nvSpPr>
          <p:cNvPr id="78851" name="Titre 1">
            <a:extLst>
              <a:ext uri="{FF2B5EF4-FFF2-40B4-BE49-F238E27FC236}">
                <a16:creationId xmlns:a16="http://schemas.microsoft.com/office/drawing/2014/main" id="{5A5B8EEF-E509-40D0-A4B8-F9ADDB0AC1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63976" y="260350"/>
            <a:ext cx="4824413" cy="850900"/>
          </a:xfrm>
        </p:spPr>
        <p:txBody>
          <a:bodyPr/>
          <a:lstStyle/>
          <a:p>
            <a:r>
              <a:rPr lang="fr-FR" altLang="fr-FR" sz="3200" b="1">
                <a:solidFill>
                  <a:srgbClr val="002060"/>
                </a:solidFill>
              </a:rPr>
              <a:t>Jouer avec les mots</a:t>
            </a:r>
          </a:p>
        </p:txBody>
      </p:sp>
      <p:sp>
        <p:nvSpPr>
          <p:cNvPr id="78852" name="ZoneTexte 1">
            <a:extLst>
              <a:ext uri="{FF2B5EF4-FFF2-40B4-BE49-F238E27FC236}">
                <a16:creationId xmlns:a16="http://schemas.microsoft.com/office/drawing/2014/main" id="{1EAB0F36-4806-49C2-A1D5-DC0458004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1" y="6308725"/>
            <a:ext cx="2087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 action="ppaction://hlinksldjump"/>
              </a:rPr>
              <a:t>RETOUR</a:t>
            </a: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>
            <a:extLst>
              <a:ext uri="{FF2B5EF4-FFF2-40B4-BE49-F238E27FC236}">
                <a16:creationId xmlns:a16="http://schemas.microsoft.com/office/drawing/2014/main" id="{17AE6350-8F0D-45A9-9790-B913108C2C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9275" y="317499"/>
            <a:ext cx="7570787" cy="1322387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fr-FR" altLang="fr-FR" sz="2400" i="1" dirty="0">
                <a:solidFill>
                  <a:srgbClr val="800000"/>
                </a:solidFill>
              </a:rPr>
              <a:t>Lis ce poème. Comment est-il construit ? À ton tour, écris un poème à partir de la conjugaison. Tu peux utiliser un seul verbe ou plusieurs.</a:t>
            </a:r>
          </a:p>
        </p:txBody>
      </p:sp>
      <p:pic>
        <p:nvPicPr>
          <p:cNvPr id="70660" name="Picture 4">
            <a:extLst>
              <a:ext uri="{FF2B5EF4-FFF2-40B4-BE49-F238E27FC236}">
                <a16:creationId xmlns:a16="http://schemas.microsoft.com/office/drawing/2014/main" id="{168BB813-4DCF-411A-9EB6-EDD8CCB41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0"/>
          <a:stretch>
            <a:fillRect/>
          </a:stretch>
        </p:blipFill>
        <p:spPr bwMode="auto">
          <a:xfrm>
            <a:off x="350108" y="1756935"/>
            <a:ext cx="3749675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1" name="Picture 5">
            <a:extLst>
              <a:ext uri="{FF2B5EF4-FFF2-40B4-BE49-F238E27FC236}">
                <a16:creationId xmlns:a16="http://schemas.microsoft.com/office/drawing/2014/main" id="{28118ACA-5B9D-4418-A994-FBD23E616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842" y="1756935"/>
            <a:ext cx="2463800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 1">
            <a:hlinkClick r:id="rId4" action="ppaction://hlinksldjump"/>
            <a:extLst>
              <a:ext uri="{FF2B5EF4-FFF2-40B4-BE49-F238E27FC236}">
                <a16:creationId xmlns:a16="http://schemas.microsoft.com/office/drawing/2014/main" id="{85BB1635-B079-4AA6-8B07-35FD9F9CB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5653" y="2656703"/>
            <a:ext cx="2356021" cy="1767016"/>
          </a:xfrm>
          <a:prstGeom prst="rect">
            <a:avLst/>
          </a:prstGeom>
        </p:spPr>
      </p:pic>
      <p:pic>
        <p:nvPicPr>
          <p:cNvPr id="6" name="Image 5">
            <a:hlinkClick r:id="rId6" action="ppaction://hlinksldjump"/>
            <a:extLst>
              <a:ext uri="{FF2B5EF4-FFF2-40B4-BE49-F238E27FC236}">
                <a16:creationId xmlns:a16="http://schemas.microsoft.com/office/drawing/2014/main" id="{4F2F6751-C9F8-4F89-B804-FB8DD9F960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0345" y="1111678"/>
            <a:ext cx="1290513" cy="1290513"/>
          </a:xfrm>
          <a:prstGeom prst="rect">
            <a:avLst/>
          </a:prstGeom>
        </p:spPr>
      </p:pic>
      <p:sp>
        <p:nvSpPr>
          <p:cNvPr id="7" name="ZoneTexte 1">
            <a:extLst>
              <a:ext uri="{FF2B5EF4-FFF2-40B4-BE49-F238E27FC236}">
                <a16:creationId xmlns:a16="http://schemas.microsoft.com/office/drawing/2014/main" id="{E56AD33D-448D-450F-BE01-143BF48E8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494" y="5463283"/>
            <a:ext cx="530465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Jouer avec la conjugaison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04473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BF07644-801C-46E0-8547-CDC5C176D4E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4152" y="614599"/>
            <a:ext cx="8217244" cy="616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5851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&#10;">
            <a:extLst>
              <a:ext uri="{FF2B5EF4-FFF2-40B4-BE49-F238E27FC236}">
                <a16:creationId xmlns:a16="http://schemas.microsoft.com/office/drawing/2014/main" id="{D7719534-F6B8-4857-B11C-AAF9761AAE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1" r="2592"/>
          <a:stretch/>
        </p:blipFill>
        <p:spPr bwMode="auto">
          <a:xfrm>
            <a:off x="4001296" y="932052"/>
            <a:ext cx="3007723" cy="419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2272E2B-E26E-424A-9DA1-27BC5B541A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16" b="5260"/>
          <a:stretch/>
        </p:blipFill>
        <p:spPr>
          <a:xfrm>
            <a:off x="149936" y="2897604"/>
            <a:ext cx="3041003" cy="346471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D5C1832-E812-46C0-94DC-8F95EC13EF23}"/>
              </a:ext>
            </a:extLst>
          </p:cNvPr>
          <p:cNvSpPr txBox="1"/>
          <p:nvPr/>
        </p:nvSpPr>
        <p:spPr>
          <a:xfrm>
            <a:off x="3740498" y="5237838"/>
            <a:ext cx="3818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 avion, avec à son bord des centaines de singes, a atterri dans notre jardin.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B5B93FB-808A-40ED-A627-EA108FD3F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136" y="633984"/>
            <a:ext cx="3506826" cy="488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957BA64-AF35-4720-BD31-9C6EBF77925A}"/>
              </a:ext>
            </a:extLst>
          </p:cNvPr>
          <p:cNvSpPr txBox="1"/>
          <p:nvPr/>
        </p:nvSpPr>
        <p:spPr>
          <a:xfrm>
            <a:off x="8560669" y="5592876"/>
            <a:ext cx="38180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 robot, hors contrôle, a détruit notre maison.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FBD63FE-AD04-42AB-ACDF-F9F7399BD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50" y="495683"/>
            <a:ext cx="1240721" cy="170054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896" y="760256"/>
            <a:ext cx="878497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 était une fois, il y a très longtemps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un homme qui vivait dans une caverne.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Tous les lundis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il chassait le bisons 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Tous les mardis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il balayait sa caverne.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Tous les mercredis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il pêchait dans la rivière.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Tous les jeudis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il taillait les silex.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Tous les vendredis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il dessinait dans sa grotte.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Tous les samedis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il cueillait des fruits sur les arbustes.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 tous les dimanches,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 se reposait.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Pour lui, c’était le bon temps 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Mais un jour, il fit une énorme erreur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 inventa l’ordinateur et la tondeuse à gazon.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 n’eut plus une minute à lui !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E54AD5D-6A95-45EA-864A-7427B7FC432B}"/>
              </a:ext>
            </a:extLst>
          </p:cNvPr>
          <p:cNvSpPr txBox="1"/>
          <p:nvPr/>
        </p:nvSpPr>
        <p:spPr>
          <a:xfrm>
            <a:off x="5514152" y="4366355"/>
            <a:ext cx="609600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Ecris une histoire qui ressemble à celle de l’homme des cavernes.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t’aider tu trouveras ci-dessous des idées de personnages et d’actions (</a:t>
            </a:r>
            <a:r>
              <a:rPr kumimoji="0" lang="fr-FR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 élève d’une classe, un bébé, une poule, un coq, un cuisinier, un chat, un chien, un fermier, une fermière, travailler, apprendre, réciter, préparer, cuisiner, aller à la crèche...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finir ton texte trouve une idée amusante, un évènement incroyable qui fait que la vie de ton personnage change complètement ».</a:t>
            </a:r>
          </a:p>
        </p:txBody>
      </p:sp>
    </p:spTree>
    <p:extLst>
      <p:ext uri="{BB962C8B-B14F-4D97-AF65-F5344CB8AC3E}">
        <p14:creationId xmlns:p14="http://schemas.microsoft.com/office/powerpoint/2010/main" val="309668960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7CB44519-BA09-49F5-BBEA-1ECD7AA6C124}"/>
              </a:ext>
            </a:extLst>
          </p:cNvPr>
          <p:cNvSpPr txBox="1"/>
          <p:nvPr/>
        </p:nvSpPr>
        <p:spPr>
          <a:xfrm>
            <a:off x="5937504" y="4945601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Imaginer un poème à la manière de Georges Pérec ayant pour titre « Aller à l’école ».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Utiliser des verbes à l’infinitif ayant pour thème l’école.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Respecter l’ordre des différentes actions sur une journée d’école.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Attention à l’orthographe des différents infinitifs (utilisation du dictionnaire).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042C01B-EAED-4811-9ABF-4C3B6F0B5C94}"/>
              </a:ext>
            </a:extLst>
          </p:cNvPr>
          <p:cNvSpPr txBox="1"/>
          <p:nvPr/>
        </p:nvSpPr>
        <p:spPr>
          <a:xfrm>
            <a:off x="316992" y="0"/>
            <a:ext cx="6096000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Quitter un appartement. Vider les lieux. 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Décamper.  Faire place nette.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Débarrasser  le  plancher. 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Inventorier, ranger, classer, trier. 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Eliminer, jeter, fourguer. 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Casser. 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Brûler. 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Descendre, desceller, déclouer, décoller, dévisser,  décrocher.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Débrancher, détacher, couper, tirer, démonter,  plier, couper. 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Rouler. 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Empaqueter, emballer, sangler, nouer, empiler,  rassembler, entasser,      ficeler, envelopper,  protéger,  recouvrir, entourer, serrer. 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Enlever, porter, soulever.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Balayer. 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Fermer.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Partir.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 Georges  PEREC 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 Espèces d’espaces 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 éd.  Galilée</a:t>
            </a:r>
          </a:p>
        </p:txBody>
      </p:sp>
      <p:sp>
        <p:nvSpPr>
          <p:cNvPr id="6" name="ZoneTexte 1">
            <a:extLst>
              <a:ext uri="{FF2B5EF4-FFF2-40B4-BE49-F238E27FC236}">
                <a16:creationId xmlns:a16="http://schemas.microsoft.com/office/drawing/2014/main" id="{ACB3D095-C75E-44A0-99BA-9F77318DE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4333" y="2014090"/>
            <a:ext cx="530465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Jouer avec la conjugaison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22694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B729BB4-2F44-4560-AADC-E79B3F16AAFE}"/>
              </a:ext>
            </a:extLst>
          </p:cNvPr>
          <p:cNvSpPr txBox="1"/>
          <p:nvPr/>
        </p:nvSpPr>
        <p:spPr>
          <a:xfrm>
            <a:off x="5596128" y="1659285"/>
            <a:ext cx="6096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Déroulement : 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Appropriation du poème : </a:t>
            </a: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Déjeuner du matin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Prévert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Ecoute du poème récité par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Régianni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Questions sur la lecture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1.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Nous sommes à quel moment de la journée? Quel temps fait-il dehors?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2.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Combien de personnes est-ce qu'il y a dans le poème? Qui sont ces personnes? Qui parle dans le poème?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3.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L'homme a fait quels gestes? Décrivez-les et mimez-les.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4.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Trouvez trois actions faites par l'homme qui montrent son détachement, son indifférence.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5.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Que fait la femme à la fin du poème? Pourquoi? Donnez un autre titre au poème.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Texte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closure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l’aide des verbes sélectionnés, vous complèterez le texte au PC.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Validation par le dévoilement du texte original.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Production d’écrit 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Les apprenants peuvent imaginer ce qui s’est passé après le départ du personnage principal de déjeuner. Faire sous la forme d’un jeu : un élève dit une phrase, par exemple : « la femme a fait la vaisselle ». L’élève suivant doit répéter la même phrase et en ajouter une autre : « la femme a fait la vaisselle et elle a brûlé les vêtements de l’homme », et ainsi de suite jusqu’à élimination des apprenants qui oublient une phrase ou deviennent à cours d’idée. 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Puis faire produire les élèves (4 vers minimum).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D7C2515-EB4A-4762-9A44-5F28F7738B14}"/>
              </a:ext>
            </a:extLst>
          </p:cNvPr>
          <p:cNvSpPr txBox="1"/>
          <p:nvPr/>
        </p:nvSpPr>
        <p:spPr>
          <a:xfrm>
            <a:off x="158496" y="0"/>
            <a:ext cx="6096000" cy="6694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Déjeuner du matin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 a mis le café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Dans la tasse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 a mis le lait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Dans la tasse de café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 a mis le sucre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Dans le café au lait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Avec la petite cuiller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 a tourné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 a bu le café au lait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 il a reposé la tasse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Sans me parler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 a allumé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Une cigarette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 a fait des ronds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Avec la fumée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 a mis les cendres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Dans le cendrier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Sans me parler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Sans me regarder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 s’est levé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 a mis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 chapeau sur sa tête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 a mis son manteau de pluie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Parce qu’il pleuvait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 il est parti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Sous la pluie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Sans une parole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Sans me regarder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 moi j’ai pris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 tête dans ma main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 j’ai pleuré.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J. Prévert</a:t>
            </a:r>
          </a:p>
        </p:txBody>
      </p:sp>
      <p:sp>
        <p:nvSpPr>
          <p:cNvPr id="5" name="ZoneTexte 1">
            <a:extLst>
              <a:ext uri="{FF2B5EF4-FFF2-40B4-BE49-F238E27FC236}">
                <a16:creationId xmlns:a16="http://schemas.microsoft.com/office/drawing/2014/main" id="{028E65BA-2257-4D9A-81CD-8765401E3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2076" y="5547403"/>
            <a:ext cx="530465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Jouer avec la conjugaison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77356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61239" y="1031358"/>
            <a:ext cx="3022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Réinvestir à partir de la poésie</a:t>
            </a:r>
          </a:p>
        </p:txBody>
      </p:sp>
      <p:sp>
        <p:nvSpPr>
          <p:cNvPr id="5" name="Rectangle 4"/>
          <p:cNvSpPr/>
          <p:nvPr/>
        </p:nvSpPr>
        <p:spPr>
          <a:xfrm>
            <a:off x="835347" y="1441314"/>
            <a:ext cx="722413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 MESSAGE (Prévert)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La porte que quelqu’un a ouverte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La porte que quelqu’un a refermée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La chaise où quelqu’un s’est assis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Le chat que quelqu’un a caressé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Le fruit que quelqu’un a mordu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La lettre que quelqu’un a lue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La chaise que quelqu’un a renversée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La porte que quelqu’un a ouverte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La route où quelqu’un court encore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Le bois que quelqu’un traverse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La rivière où quelqu’un se jette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L’hôpital où quelqu’un est mort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Proposition subordonnée relative</a:t>
            </a:r>
          </a:p>
        </p:txBody>
      </p:sp>
      <p:sp>
        <p:nvSpPr>
          <p:cNvPr id="8" name="ZoneTexte 1">
            <a:extLst>
              <a:ext uri="{FF2B5EF4-FFF2-40B4-BE49-F238E27FC236}">
                <a16:creationId xmlns:a16="http://schemas.microsoft.com/office/drawing/2014/main" id="{B0CC4C8D-3463-4416-A52E-5BB4294D6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7410" y="-5793"/>
            <a:ext cx="499207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Jouer avec la grammaire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180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DE7ADF-8E24-4572-9108-4218306DE1BB}"/>
              </a:ext>
            </a:extLst>
          </p:cNvPr>
          <p:cNvSpPr/>
          <p:nvPr/>
        </p:nvSpPr>
        <p:spPr>
          <a:xfrm>
            <a:off x="3601376" y="1413097"/>
            <a:ext cx="6096000" cy="57246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E25247">
                    <a:lumMod val="75000"/>
                  </a:srgbClr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Cortège (Prévert)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Un vieillard en or avec une montre en deuil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Une reine de peine avec un homme d'Angleterre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Et des travailleurs de la paix avec des gardiens de la mer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Un hussard de la farce avec un dindon de la mort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Un serpent à café avec un moulin à lunettes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Un chasseur de corde avec un danseur de têtes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Un maréchal d'écume avec une pipe en retraite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Un canard à Sainte-Hélène avec un Napoléon à l'orange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Un conservateur de Samothrace avec une victoire de cimetière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Un remorqueur de famille nombreuse avec un père de haute mer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Un contrôleur à la croix de bois avec un petit chanteur d'autobus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Un chirurgien terrible avec un enfant dentiste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Et le général des huîtres avec un ouvreur de Jésuites.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-Roman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Complément du nom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-Roman"/>
              <a:ea typeface="+mn-ea"/>
              <a:cs typeface="+mn-cs"/>
            </a:endParaRPr>
          </a:p>
        </p:txBody>
      </p:sp>
      <p:sp>
        <p:nvSpPr>
          <p:cNvPr id="5" name="ZoneTexte 1">
            <a:extLst>
              <a:ext uri="{FF2B5EF4-FFF2-40B4-BE49-F238E27FC236}">
                <a16:creationId xmlns:a16="http://schemas.microsoft.com/office/drawing/2014/main" id="{77FF1B4C-285B-46F2-8C13-8B3CAA9ED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294" y="335879"/>
            <a:ext cx="499207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Jouer avec la grammaire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104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3F286F0-7487-4EE0-A4C8-B3EA562766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" t="28372"/>
          <a:stretch/>
        </p:blipFill>
        <p:spPr>
          <a:xfrm>
            <a:off x="6338186" y="1036969"/>
            <a:ext cx="5566963" cy="56008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B7409B-F34D-4454-A9CD-5F5A7FE64443}"/>
              </a:ext>
            </a:extLst>
          </p:cNvPr>
          <p:cNvSpPr/>
          <p:nvPr/>
        </p:nvSpPr>
        <p:spPr>
          <a:xfrm>
            <a:off x="286851" y="1159963"/>
            <a:ext cx="6096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 Qui frappe ? (Carême)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Qui frappe aux portes de mon cœur ?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Serait-ce vous, Monsieur le Vent ?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- Que non, ce n’est pas moi. D’ailleurs,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où en trouverais-je le temps ?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- Qui frappe aux portes de mon cœur ?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Serait-ce vous, Dame la pluie ?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- Eh non ! ce n’est pas moi. Je fuis,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la terre a besoin de fraîcheur.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- Qui frappe aux portes de mon cœur ?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Ne serait-ce pas vous, mon ange ?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- Non, non, j’ai mis ma robe à fleurs,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je sors à l’instant, c’est dimanche.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- Alors qui frappe, répondez ?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Je suis las de le demander.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- C’est moi la petite prière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Que tu as oublié de faire.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La phrase interrogative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-Roman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1">
            <a:extLst>
              <a:ext uri="{FF2B5EF4-FFF2-40B4-BE49-F238E27FC236}">
                <a16:creationId xmlns:a16="http://schemas.microsoft.com/office/drawing/2014/main" id="{0723B120-2581-45D6-81AD-93EC91732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7410" y="-5793"/>
            <a:ext cx="499207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Jouer avec la grammaire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503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88F2440B-240D-4982-8F5E-8E83AC690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87" b="11878"/>
          <a:stretch/>
        </p:blipFill>
        <p:spPr>
          <a:xfrm>
            <a:off x="85576" y="104775"/>
            <a:ext cx="5667524" cy="6312445"/>
          </a:xfrm>
          <a:prstGeom prst="rect">
            <a:avLst/>
          </a:prstGeom>
        </p:spPr>
      </p:pic>
      <p:sp>
        <p:nvSpPr>
          <p:cNvPr id="59" name="ZoneTexte 58">
            <a:extLst>
              <a:ext uri="{FF2B5EF4-FFF2-40B4-BE49-F238E27FC236}">
                <a16:creationId xmlns:a16="http://schemas.microsoft.com/office/drawing/2014/main" id="{76DC294A-91AE-4BD5-A16B-53326F60449C}"/>
              </a:ext>
            </a:extLst>
          </p:cNvPr>
          <p:cNvSpPr txBox="1"/>
          <p:nvPr/>
        </p:nvSpPr>
        <p:spPr>
          <a:xfrm>
            <a:off x="5972175" y="422887"/>
            <a:ext cx="5781676" cy="5994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Lecture de c’est moi le plus fort avec diaporama. Remarques libres des élèves.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Questions sur la structure du livre :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Relire la première illustration, quelle est son rôle ? (présenter le lieu, le personnage)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Quels sont les personnages rencontrés par le loup ? A quel univers appartiennent-ils ?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Comment est construite l’histoire ? (rencontre d’un personnage puis se promène en forêt avec une fin inattendue)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Quelle set la structure des phrases qui se répète ? (présentation du personnage suivi d’un dialogue marqué par l’humour)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Quel est le sentiment du loup lorsqu’il est dans la forêt ? (il se vante)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Comment le loup considère les personnages qu’il rencontre ? (il les méprise)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Montrer l’illustration 11 : quel est le sentiment du loup ? Que dit-il ? (des insultes, montre sa force)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3) Présenter le projet : écrire une histoire avec ce même personnage : un loup vantard, prétentieux, sûr de lui. Le titre sera : c’est moi le plus beau !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4) Distribuer les illustrations. Distribuer le texte de c’est moi le plus fort.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Relisez les passages de c’est moi le plus fort et sélectionner des groupes de mots que vous pourrez réutiliser pour votre histoire. Surlignez-les.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5) Produire l’écrit. Préciser que la fin doit être rigolote.  Préciser que le loup se méfie cette fois-ci de la mère du petit dragon.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le dialogue prenez exemple sur les extraits distribués.</a:t>
            </a:r>
          </a:p>
        </p:txBody>
      </p:sp>
    </p:spTree>
    <p:extLst>
      <p:ext uri="{BB962C8B-B14F-4D97-AF65-F5344CB8AC3E}">
        <p14:creationId xmlns:p14="http://schemas.microsoft.com/office/powerpoint/2010/main" val="231743095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CB018199-18DD-4961-B425-FBD98CA21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043" y="1553193"/>
            <a:ext cx="7704137" cy="431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1">
            <a:extLst>
              <a:ext uri="{FF2B5EF4-FFF2-40B4-BE49-F238E27FC236}">
                <a16:creationId xmlns:a16="http://schemas.microsoft.com/office/drawing/2014/main" id="{08A22DD2-326C-4C2C-95A8-503A692C7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7410" y="-5793"/>
            <a:ext cx="499207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Jouer avec la grammaire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59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7B1251B-C973-42FD-977F-CD6C00E25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099" y="1633907"/>
            <a:ext cx="3545889" cy="472785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206056A-29D8-4EF1-BE13-0BB6B0F66225}"/>
              </a:ext>
            </a:extLst>
          </p:cNvPr>
          <p:cNvSpPr txBox="1"/>
          <p:nvPr/>
        </p:nvSpPr>
        <p:spPr>
          <a:xfrm>
            <a:off x="5841507" y="3258105"/>
            <a:ext cx="5477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Ecrire la suite à partir d’illustrations et en utilisant des connecteurs temporels.</a:t>
            </a:r>
          </a:p>
        </p:txBody>
      </p:sp>
    </p:spTree>
    <p:extLst>
      <p:ext uri="{BB962C8B-B14F-4D97-AF65-F5344CB8AC3E}">
        <p14:creationId xmlns:p14="http://schemas.microsoft.com/office/powerpoint/2010/main" val="34942139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re 1">
            <a:extLst>
              <a:ext uri="{FF2B5EF4-FFF2-40B4-BE49-F238E27FC236}">
                <a16:creationId xmlns:a16="http://schemas.microsoft.com/office/drawing/2014/main" id="{E0EFCFE1-4147-45E1-A920-45F672B79C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00376" y="0"/>
            <a:ext cx="5903913" cy="901700"/>
          </a:xfrm>
        </p:spPr>
        <p:txBody>
          <a:bodyPr/>
          <a:lstStyle/>
          <a:p>
            <a:r>
              <a:rPr lang="fr-FR" altLang="fr-FR" sz="3200" b="1">
                <a:solidFill>
                  <a:srgbClr val="002060"/>
                </a:solidFill>
              </a:rPr>
              <a:t>Ecrire à partir de la poésie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F3B43FAF-B52D-4D33-BE4E-A854AD7E5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763588"/>
            <a:ext cx="4572000" cy="60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L'ECOLE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Dans notre ville, il y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Des tours, des maisons par milliers,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Du béton, des blocs, des quartiers,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Et puis mon coeur, mon coeur qui bat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Tout bas.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Dans mon quartier, il y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Des boulevards, des avenues,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Des places, des ronds-points, des rues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Et puis mon coeur, mon coeur qui bat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Tout bas.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Dans notre rue, il y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Des autos, des gens qui s'affolent,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Un grand magasin, une école,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Et puis mon coeur, mon coeur qui bat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Tout bas.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Dans cette école, il y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Des oiseaux chantant tout le jour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Dans les marronniers de la cour.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Mon coeur, mon coeur, mon coeur qui bat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Est là.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ItalicMT"/>
                <a:ea typeface="+mn-ea"/>
                <a:cs typeface="+mn-cs"/>
              </a:rPr>
              <a:t>Jacques CHARPENTREAU</a:t>
            </a: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684" name="ZoneTexte 4">
            <a:extLst>
              <a:ext uri="{FF2B5EF4-FFF2-40B4-BE49-F238E27FC236}">
                <a16:creationId xmlns:a16="http://schemas.microsoft.com/office/drawing/2014/main" id="{8E878DAD-D0CE-457A-A88D-69345D25F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7138" y="1916113"/>
            <a:ext cx="40322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Poursuivre la poésie, insérer une nouvelle strophe en respectant la structure syntaxique.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Dans la cour, dans les couloirs, dans la classe, dans ma case…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 travail peut-être mené en lien avec les mots de l’école.</a:t>
            </a: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re 1">
            <a:extLst>
              <a:ext uri="{FF2B5EF4-FFF2-40B4-BE49-F238E27FC236}">
                <a16:creationId xmlns:a16="http://schemas.microsoft.com/office/drawing/2014/main" id="{F087F770-B5BD-4099-A494-F1613381C5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71813" y="188913"/>
            <a:ext cx="5338762" cy="1143000"/>
          </a:xfrm>
        </p:spPr>
        <p:txBody>
          <a:bodyPr/>
          <a:lstStyle/>
          <a:p>
            <a:r>
              <a:rPr lang="fr-FR" altLang="fr-FR" sz="3200" b="1">
                <a:solidFill>
                  <a:srgbClr val="002060"/>
                </a:solidFill>
              </a:rPr>
              <a:t>Ecrire à partir de la poésie</a:t>
            </a:r>
          </a:p>
        </p:txBody>
      </p:sp>
      <p:sp>
        <p:nvSpPr>
          <p:cNvPr id="72707" name="Rectangle 4">
            <a:extLst>
              <a:ext uri="{FF2B5EF4-FFF2-40B4-BE49-F238E27FC236}">
                <a16:creationId xmlns:a16="http://schemas.microsoft.com/office/drawing/2014/main" id="{41FD6355-3607-4572-AEAA-69F04CD3E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1052513"/>
            <a:ext cx="820737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Création poétique autour d’un mot</a:t>
            </a: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Dire 3 fois de suite le mot </a:t>
            </a:r>
            <a:r>
              <a:rPr kumimoji="0" lang="fr-FR" altLang="fr-F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libellule</a:t>
            </a: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: plus vite / plus lentement / plus haut / plus bas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Chantez ce mot plusieurs fois de suite.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Recommencez en variant le ton : libellule gaie / cafardeuse / colérique / paresseuse / timide / boudeuse / enthousiaste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Ecoute musicale d’une œuvre reproduisant le son d’une libellule volant. Débat oral et récolte de mots et de ressentis. Œuvre Alicia Keys buterfly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Les élèves écoutent en s’imaginant être une libellule puis phase orale où les élèves donnent leur sensation. Noter vocabulaire au tableau.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Présentation diaporama photo libellule : donner l’impression qui se dégage de la photo (adjectif), comparer la libellule « libellule tu es comme… »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Comparer la production des élèves avec celle de </a:t>
            </a: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" action="ppaction://hlinkshowjump?jump=nextslide"/>
              </a:rPr>
              <a:t>Joël Sadeler et de Philippe Martineau.</a:t>
            </a: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Cette phase permet une imprégnation (on est dans sa peau) du mot et permet de mieux entrer dans la production.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Créer un poème à partir de ce mot. Lecture oralisée et enregistrement de quelques productions. Copie des productions sur une feuille d’arbre (comme si la libellule s’était posée dessus).</a:t>
            </a:r>
          </a:p>
        </p:txBody>
      </p:sp>
      <p:sp>
        <p:nvSpPr>
          <p:cNvPr id="72708" name="ZoneTexte 1">
            <a:extLst>
              <a:ext uri="{FF2B5EF4-FFF2-40B4-BE49-F238E27FC236}">
                <a16:creationId xmlns:a16="http://schemas.microsoft.com/office/drawing/2014/main" id="{E09DD032-F4DC-4E94-9E36-0D7A48146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115889"/>
            <a:ext cx="2087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" action="ppaction://hlinksldjump"/>
              </a:rPr>
              <a:t>RETOUR</a:t>
            </a: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9296F0-3BCA-48D1-8662-51AD73A81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61" y="2659981"/>
            <a:ext cx="864235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 mot valise est un mot fantaisie composé de deux mots bien réels qui ont  une ou plusieurs syllabes  que l'on accroche pour fabriquer un mot imaginaire!</a:t>
            </a:r>
            <a:b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Les mots valises peuvent être suivis d'une définition ou même illustrés.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Les mots valises ont été inventés par Lewis Caroll. Plus récemment en France, en s’inspirant  des jeux oulipiens, Yak Rivais a promu cette pratique dans de nombreux ouvrages destinés aux enseignants. Les </a:t>
            </a:r>
            <a:r>
              <a:rPr kumimoji="0" lang="fr-FR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animotsvalises</a:t>
            </a: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sont des mots valises créés uniquement à partir de noms d’animaux.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A6789CAA-8C71-4E95-9C3E-BEB9F29A66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10563" y="333376"/>
            <a:ext cx="4824412" cy="849313"/>
          </a:xfrm>
        </p:spPr>
        <p:txBody>
          <a:bodyPr/>
          <a:lstStyle/>
          <a:p>
            <a:r>
              <a:rPr lang="fr-FR" altLang="fr-FR" sz="3200" b="1" dirty="0">
                <a:solidFill>
                  <a:srgbClr val="002060"/>
                </a:solidFill>
              </a:rPr>
              <a:t>Jouer avec les mots</a:t>
            </a:r>
          </a:p>
        </p:txBody>
      </p:sp>
    </p:spTree>
    <p:extLst>
      <p:ext uri="{BB962C8B-B14F-4D97-AF65-F5344CB8AC3E}">
        <p14:creationId xmlns:p14="http://schemas.microsoft.com/office/powerpoint/2010/main" val="154465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re 1">
            <a:extLst>
              <a:ext uri="{FF2B5EF4-FFF2-40B4-BE49-F238E27FC236}">
                <a16:creationId xmlns:a16="http://schemas.microsoft.com/office/drawing/2014/main" id="{918C3028-276A-42BE-B73A-9C33563CD9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87938" y="333376"/>
            <a:ext cx="4824412" cy="849313"/>
          </a:xfrm>
        </p:spPr>
        <p:txBody>
          <a:bodyPr/>
          <a:lstStyle/>
          <a:p>
            <a:r>
              <a:rPr lang="fr-FR" altLang="fr-FR" sz="3200" b="1" dirty="0">
                <a:solidFill>
                  <a:srgbClr val="002060"/>
                </a:solidFill>
              </a:rPr>
              <a:t>Jouer avec les mots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8F784C-6F9F-44A6-A7FF-02DF45493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55" y="333376"/>
            <a:ext cx="4572000" cy="646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L'</a:t>
            </a:r>
            <a:r>
              <a:rPr kumimoji="0" lang="fr-FR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éléphantastique</a:t>
            </a: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Ils jouaient dans la classe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avec les mots et les images.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Ils apprivoisaient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peu à peu le langage.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Ils faisaient des charades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des rébus des comptines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des bouts-rimés des acrostiches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et des calligrammes.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Ils dessinaient tout un bestiaire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d'oiseaux quadrupèdes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velus ou bicéphales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des </a:t>
            </a:r>
            <a:r>
              <a:rPr kumimoji="0" lang="fr-FR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martaureaux</a:t>
            </a: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et des </a:t>
            </a:r>
            <a:r>
              <a:rPr kumimoji="0" lang="fr-FR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cerfeuilles</a:t>
            </a: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des </a:t>
            </a:r>
            <a:r>
              <a:rPr kumimoji="0" lang="fr-FR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serpaons</a:t>
            </a: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des </a:t>
            </a:r>
            <a:r>
              <a:rPr kumimoji="0" lang="fr-FR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escargorilles</a:t>
            </a: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C'est ainsi qu'il est né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avec sa trompe longue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 papillon et ses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huit pattes frêles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l'</a:t>
            </a:r>
            <a:r>
              <a:rPr kumimoji="0" lang="fr-FR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éléphantastique</a:t>
            </a: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Michel-François Lavaur</a:t>
            </a: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46079D0-7E71-41BC-B4C8-2740FFA22CCC}"/>
              </a:ext>
            </a:extLst>
          </p:cNvPr>
          <p:cNvSpPr txBox="1"/>
          <p:nvPr/>
        </p:nvSpPr>
        <p:spPr>
          <a:xfrm>
            <a:off x="4539881" y="1896544"/>
            <a:ext cx="6913563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Les mots valises: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Partir de l’œuvre poétique pour définir ce qu’est un mot-valise.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Apparier dessin et mot valise.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 partir d’illustration créer des mots valises. Différenciation donner une liste d’animaux, regrouper les animaux qui ont un son final commun avec le son de la première syllabe.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Apparier définition et mot-valise.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Créer des définitions imaginaires à partir des mots valises.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ce réservé du contenu 2">
            <a:extLst>
              <a:ext uri="{FF2B5EF4-FFF2-40B4-BE49-F238E27FC236}">
                <a16:creationId xmlns:a16="http://schemas.microsoft.com/office/drawing/2014/main" id="{A155CFDC-496E-4B29-9B8D-D764562D29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altLang="fr-FR"/>
              <a:t> </a:t>
            </a:r>
          </a:p>
        </p:txBody>
      </p:sp>
      <p:sp>
        <p:nvSpPr>
          <p:cNvPr id="76803" name="Titre 1">
            <a:extLst>
              <a:ext uri="{FF2B5EF4-FFF2-40B4-BE49-F238E27FC236}">
                <a16:creationId xmlns:a16="http://schemas.microsoft.com/office/drawing/2014/main" id="{02EBD38C-91F4-4511-8125-9599E5E3E0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5413" y="333376"/>
            <a:ext cx="4824412" cy="849313"/>
          </a:xfrm>
        </p:spPr>
        <p:txBody>
          <a:bodyPr/>
          <a:lstStyle/>
          <a:p>
            <a:r>
              <a:rPr lang="fr-FR" altLang="fr-FR" sz="3200" b="1">
                <a:solidFill>
                  <a:srgbClr val="002060"/>
                </a:solidFill>
              </a:rPr>
              <a:t>Jouer avec les mots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3B9C38D-68EB-46AD-8758-E2DDB7907363}"/>
              </a:ext>
            </a:extLst>
          </p:cNvPr>
          <p:cNvGraphicFramePr>
            <a:graphicFrameLocks noGrp="1"/>
          </p:cNvGraphicFramePr>
          <p:nvPr/>
        </p:nvGraphicFramePr>
        <p:xfrm>
          <a:off x="1992314" y="1268414"/>
          <a:ext cx="3024187" cy="22256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8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946">
                <a:tc>
                  <a:txBody>
                    <a:bodyPr/>
                    <a:lstStyle/>
                    <a:p>
                      <a:r>
                        <a:rPr lang="fr-FR" sz="1800" dirty="0"/>
                        <a:t>panthère</a:t>
                      </a:r>
                    </a:p>
                  </a:txBody>
                  <a:tcPr marL="91435" marR="91435" marT="45733" marB="45733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ragondin</a:t>
                      </a:r>
                    </a:p>
                  </a:txBody>
                  <a:tcPr marL="91435" marR="91435" marT="45733" marB="4573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fr-FR" sz="1800" dirty="0"/>
                        <a:t>lapin</a:t>
                      </a:r>
                    </a:p>
                  </a:txBody>
                  <a:tcPr marL="91435" marR="91435" marT="45733" marB="45733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termite</a:t>
                      </a:r>
                    </a:p>
                  </a:txBody>
                  <a:tcPr marL="91435" marR="91435" marT="45733" marB="4573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fr-FR" sz="1800" dirty="0"/>
                        <a:t>dingo</a:t>
                      </a:r>
                    </a:p>
                  </a:txBody>
                  <a:tcPr marL="91435" marR="91435" marT="45733" marB="45733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koala</a:t>
                      </a:r>
                    </a:p>
                  </a:txBody>
                  <a:tcPr marL="91435" marR="91435" marT="45733" marB="4573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fr-FR" sz="1800" dirty="0"/>
                        <a:t>pintade</a:t>
                      </a:r>
                    </a:p>
                  </a:txBody>
                  <a:tcPr marL="91435" marR="91435" marT="45733" marB="45733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cheval</a:t>
                      </a:r>
                    </a:p>
                  </a:txBody>
                  <a:tcPr marL="91435" marR="91435" marT="45733" marB="4573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fr-FR" sz="1800" dirty="0"/>
                        <a:t>homard</a:t>
                      </a:r>
                    </a:p>
                  </a:txBody>
                  <a:tcPr marL="91435" marR="91435" marT="45733" marB="45733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ragondin</a:t>
                      </a:r>
                    </a:p>
                  </a:txBody>
                  <a:tcPr marL="91435" marR="91435" marT="45733" marB="4573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fr-FR" sz="1800" dirty="0"/>
                        <a:t>vache</a:t>
                      </a:r>
                    </a:p>
                  </a:txBody>
                  <a:tcPr marL="91435" marR="91435" marT="45733" marB="45733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maquereau</a:t>
                      </a:r>
                    </a:p>
                  </a:txBody>
                  <a:tcPr marL="91435" marR="91435" marT="45733" marB="4573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6827" name="ZoneTexte 1">
            <a:extLst>
              <a:ext uri="{FF2B5EF4-FFF2-40B4-BE49-F238E27FC236}">
                <a16:creationId xmlns:a16="http://schemas.microsoft.com/office/drawing/2014/main" id="{57AF3CE5-A66D-48EB-9D82-1060E1F79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76" y="1258889"/>
            <a:ext cx="4994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Banque de mots pour création de mots valises.</a:t>
            </a:r>
          </a:p>
        </p:txBody>
      </p:sp>
      <p:pic>
        <p:nvPicPr>
          <p:cNvPr id="76828" name="Picture 2">
            <a:extLst>
              <a:ext uri="{FF2B5EF4-FFF2-40B4-BE49-F238E27FC236}">
                <a16:creationId xmlns:a16="http://schemas.microsoft.com/office/drawing/2014/main" id="{F3A8EEEE-2A53-48A7-8230-8FA9A6264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997326"/>
            <a:ext cx="1890713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9" name="Picture 3">
            <a:extLst>
              <a:ext uri="{FF2B5EF4-FFF2-40B4-BE49-F238E27FC236}">
                <a16:creationId xmlns:a16="http://schemas.microsoft.com/office/drawing/2014/main" id="{618D188F-9006-4C3E-8DF3-8E8DA9E44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3641726"/>
            <a:ext cx="235902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30" name="ZoneTexte 5">
            <a:extLst>
              <a:ext uri="{FF2B5EF4-FFF2-40B4-BE49-F238E27FC236}">
                <a16:creationId xmlns:a16="http://schemas.microsoft.com/office/drawing/2014/main" id="{CE3A8443-7EC7-4403-9ECE-556CC7DF6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3992564"/>
            <a:ext cx="3276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Présenter illustration et faire écrire les mots valises ou les faire choisir dans une liste.</a:t>
            </a:r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ce réservé du contenu 2">
            <a:extLst>
              <a:ext uri="{FF2B5EF4-FFF2-40B4-BE49-F238E27FC236}">
                <a16:creationId xmlns:a16="http://schemas.microsoft.com/office/drawing/2014/main" id="{8CBF9A96-C6F6-44A1-AFEC-82BEAF3653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92313" y="1084264"/>
            <a:ext cx="8229600" cy="4530725"/>
          </a:xfrm>
        </p:spPr>
        <p:txBody>
          <a:bodyPr/>
          <a:lstStyle/>
          <a:p>
            <a:pPr marL="0" indent="0">
              <a:buNone/>
            </a:pPr>
            <a:r>
              <a:rPr lang="fr-FR" altLang="fr-FR" sz="2800"/>
              <a:t>Compléter les mots en s’aidant de l’illustration.</a:t>
            </a:r>
          </a:p>
        </p:txBody>
      </p:sp>
      <p:pic>
        <p:nvPicPr>
          <p:cNvPr id="77827" name="Picture 2">
            <a:extLst>
              <a:ext uri="{FF2B5EF4-FFF2-40B4-BE49-F238E27FC236}">
                <a16:creationId xmlns:a16="http://schemas.microsoft.com/office/drawing/2014/main" id="{5F039B70-71DE-4F24-92B1-6368ED9D9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88913"/>
            <a:ext cx="4981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28" name="Image 3">
            <a:extLst>
              <a:ext uri="{FF2B5EF4-FFF2-40B4-BE49-F238E27FC236}">
                <a16:creationId xmlns:a16="http://schemas.microsoft.com/office/drawing/2014/main" id="{25182000-5848-4BBA-9D21-47C62003F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1557339"/>
            <a:ext cx="4143375" cy="491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Filigrane">
  <a:themeElements>
    <a:clrScheme name="Filigran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Filigra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iligra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ligrane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ligrane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ligrane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ligrane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ligrane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ligrane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ligrane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ligrane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2260</Words>
  <Application>Microsoft Office PowerPoint</Application>
  <PresentationFormat>Grand écran</PresentationFormat>
  <Paragraphs>234</Paragraphs>
  <Slides>20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33" baseType="lpstr">
      <vt:lpstr>Arial</vt:lpstr>
      <vt:lpstr>Arial-BoldMT</vt:lpstr>
      <vt:lpstr>Arial-ItalicMT</vt:lpstr>
      <vt:lpstr>ArialMT</vt:lpstr>
      <vt:lpstr>Calibri</vt:lpstr>
      <vt:lpstr>Comic Sans MS</vt:lpstr>
      <vt:lpstr>Georgia</vt:lpstr>
      <vt:lpstr>Lucida Grande</vt:lpstr>
      <vt:lpstr>Times New Roman</vt:lpstr>
      <vt:lpstr>Times-Roman</vt:lpstr>
      <vt:lpstr>Verdana</vt:lpstr>
      <vt:lpstr>Wingdings</vt:lpstr>
      <vt:lpstr>Filigrane</vt:lpstr>
      <vt:lpstr>Écrire à partir de la littérature de jeunesse</vt:lpstr>
      <vt:lpstr>Présentation PowerPoint</vt:lpstr>
      <vt:lpstr>Présentation PowerPoint</vt:lpstr>
      <vt:lpstr>Ecrire à partir de la poésie</vt:lpstr>
      <vt:lpstr>Ecrire à partir de la poésie</vt:lpstr>
      <vt:lpstr>Jouer avec les mots</vt:lpstr>
      <vt:lpstr>Jouer avec les mots</vt:lpstr>
      <vt:lpstr>Jouer avec les mots</vt:lpstr>
      <vt:lpstr>Présentation PowerPoint</vt:lpstr>
      <vt:lpstr>Jouer avec les mots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Situations de départ</dc:title>
  <dc:creator>Espace Culturel</dc:creator>
  <cp:lastModifiedBy>Espace Culturel</cp:lastModifiedBy>
  <cp:revision>3</cp:revision>
  <dcterms:created xsi:type="dcterms:W3CDTF">2022-03-11T15:23:34Z</dcterms:created>
  <dcterms:modified xsi:type="dcterms:W3CDTF">2022-03-11T15:38:01Z</dcterms:modified>
</cp:coreProperties>
</file>