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D09F-290C-4304-838C-491D4367143B}" type="datetimeFigureOut">
              <a:rPr lang="fr-FR" smtClean="0"/>
              <a:pPr/>
              <a:t>04/10/2016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3D4A-1305-4FD8-B5C3-DFE952C95E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D09F-290C-4304-838C-491D4367143B}" type="datetimeFigureOut">
              <a:rPr lang="fr-FR" smtClean="0"/>
              <a:pPr/>
              <a:t>04/10/2016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3D4A-1305-4FD8-B5C3-DFE952C95E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D09F-290C-4304-838C-491D4367143B}" type="datetimeFigureOut">
              <a:rPr lang="fr-FR" smtClean="0"/>
              <a:pPr/>
              <a:t>04/10/2016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3D4A-1305-4FD8-B5C3-DFE952C95E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D09F-290C-4304-838C-491D4367143B}" type="datetimeFigureOut">
              <a:rPr lang="fr-FR" smtClean="0"/>
              <a:pPr/>
              <a:t>04/10/2016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3D4A-1305-4FD8-B5C3-DFE952C95E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D09F-290C-4304-838C-491D4367143B}" type="datetimeFigureOut">
              <a:rPr lang="fr-FR" smtClean="0"/>
              <a:pPr/>
              <a:t>04/10/2016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3D4A-1305-4FD8-B5C3-DFE952C95E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D09F-290C-4304-838C-491D4367143B}" type="datetimeFigureOut">
              <a:rPr lang="fr-FR" smtClean="0"/>
              <a:pPr/>
              <a:t>04/10/2016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3D4A-1305-4FD8-B5C3-DFE952C95E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D09F-290C-4304-838C-491D4367143B}" type="datetimeFigureOut">
              <a:rPr lang="fr-FR" smtClean="0"/>
              <a:pPr/>
              <a:t>04/10/2016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3D4A-1305-4FD8-B5C3-DFE952C95E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D09F-290C-4304-838C-491D4367143B}" type="datetimeFigureOut">
              <a:rPr lang="fr-FR" smtClean="0"/>
              <a:pPr/>
              <a:t>04/10/2016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3D4A-1305-4FD8-B5C3-DFE952C95E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D09F-290C-4304-838C-491D4367143B}" type="datetimeFigureOut">
              <a:rPr lang="fr-FR" smtClean="0"/>
              <a:pPr/>
              <a:t>04/10/2016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3D4A-1305-4FD8-B5C3-DFE952C95E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D09F-290C-4304-838C-491D4367143B}" type="datetimeFigureOut">
              <a:rPr lang="fr-FR" smtClean="0"/>
              <a:pPr/>
              <a:t>04/10/2016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3D4A-1305-4FD8-B5C3-DFE952C95E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D09F-290C-4304-838C-491D4367143B}" type="datetimeFigureOut">
              <a:rPr lang="fr-FR" smtClean="0"/>
              <a:pPr/>
              <a:t>04/10/2016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3D4A-1305-4FD8-B5C3-DFE952C95E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9D09F-290C-4304-838C-491D4367143B}" type="datetimeFigureOut">
              <a:rPr lang="fr-FR" smtClean="0"/>
              <a:pPr/>
              <a:t>04/10/2016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73D4A-1305-4FD8-B5C3-DFE952C95E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TN" b="1" dirty="0" smtClean="0">
                <a:solidFill>
                  <a:srgbClr val="FF0000"/>
                </a:solidFill>
              </a:rPr>
              <a:t>الحركات الانعكاسية عند </a:t>
            </a:r>
            <a:r>
              <a:rPr lang="ar-TN" b="1" dirty="0" smtClean="0">
                <a:solidFill>
                  <a:srgbClr val="FF0000"/>
                </a:solidFill>
              </a:rPr>
              <a:t>الإنسان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3500438"/>
            <a:ext cx="8072494" cy="3000396"/>
          </a:xfrm>
        </p:spPr>
        <p:txBody>
          <a:bodyPr>
            <a:normAutofit/>
          </a:bodyPr>
          <a:lstStyle/>
          <a:p>
            <a:pPr algn="r"/>
            <a:r>
              <a:rPr lang="ar-TN" b="1" dirty="0" smtClean="0">
                <a:solidFill>
                  <a:srgbClr val="FF0000"/>
                </a:solidFill>
              </a:rPr>
              <a:t>مقدمة</a:t>
            </a:r>
            <a:r>
              <a:rPr lang="ar-TN" dirty="0" smtClean="0"/>
              <a:t>:</a:t>
            </a:r>
          </a:p>
          <a:p>
            <a:pPr algn="r"/>
            <a:r>
              <a:rPr lang="ar-TN" dirty="0" smtClean="0"/>
              <a:t>يقوم الإنسان بحركات </a:t>
            </a:r>
            <a:r>
              <a:rPr lang="ar-TN" dirty="0" err="1" smtClean="0"/>
              <a:t>و</a:t>
            </a:r>
            <a:r>
              <a:rPr lang="ar-TN" dirty="0" smtClean="0"/>
              <a:t> أنشطة منها ما هو إرادي و منها ما </a:t>
            </a:r>
            <a:r>
              <a:rPr lang="fr-FR" dirty="0" smtClean="0"/>
              <a:t>.</a:t>
            </a:r>
          </a:p>
          <a:p>
            <a:pPr algn="r" rtl="1"/>
            <a:r>
              <a:rPr lang="ar-TN" dirty="0" smtClean="0"/>
              <a:t>هو انعكاسي (فطرية أو مكتسبة)</a:t>
            </a:r>
          </a:p>
          <a:p>
            <a:pPr algn="r" rtl="1"/>
            <a:r>
              <a:rPr lang="ar-TN" dirty="0" err="1" smtClean="0">
                <a:solidFill>
                  <a:srgbClr val="00B050"/>
                </a:solidFill>
              </a:rPr>
              <a:t>ماهو</a:t>
            </a:r>
            <a:r>
              <a:rPr lang="ar-TN" dirty="0" smtClean="0">
                <a:solidFill>
                  <a:srgbClr val="00B050"/>
                </a:solidFill>
              </a:rPr>
              <a:t> الفعل الانعكاسي؟</a:t>
            </a:r>
          </a:p>
          <a:p>
            <a:pPr algn="r" rtl="1"/>
            <a:r>
              <a:rPr lang="ar-TN" dirty="0" err="1" smtClean="0">
                <a:solidFill>
                  <a:srgbClr val="00B050"/>
                </a:solidFill>
              </a:rPr>
              <a:t>ماهي</a:t>
            </a:r>
            <a:r>
              <a:rPr lang="ar-TN" dirty="0" smtClean="0">
                <a:solidFill>
                  <a:srgbClr val="00B050"/>
                </a:solidFill>
              </a:rPr>
              <a:t> العناصر الأساسية للقيام بأفعال انعكاسية؟</a:t>
            </a:r>
            <a:endParaRPr lang="fr-F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1143000"/>
          </a:xfrm>
        </p:spPr>
        <p:txBody>
          <a:bodyPr>
            <a:normAutofit fontScale="90000"/>
          </a:bodyPr>
          <a:lstStyle/>
          <a:p>
            <a:pPr marL="857250" indent="-857250" algn="r" rtl="1">
              <a:buFont typeface="+mj-lt"/>
              <a:buAutoNum type="romanUcPeriod"/>
            </a:pPr>
            <a:r>
              <a:rPr lang="ar-TN" dirty="0" smtClean="0">
                <a:solidFill>
                  <a:srgbClr val="FF0000"/>
                </a:solidFill>
              </a:rPr>
              <a:t>أمثلة لبعض الأفعال الانعكاسية الفطرية عند الإنسان: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643050"/>
            <a:ext cx="8472518" cy="4900634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TN" dirty="0" smtClean="0"/>
              <a:t>جذب اليد بسرعة عند لمس جسم محرق.</a:t>
            </a:r>
          </a:p>
          <a:p>
            <a:pPr algn="r" rtl="1"/>
            <a:r>
              <a:rPr lang="ar-TN" dirty="0" smtClean="0"/>
              <a:t>سيلان اللعاب عند وضع الغذاء في الفم.</a:t>
            </a:r>
          </a:p>
          <a:p>
            <a:pPr algn="r" rtl="1"/>
            <a:r>
              <a:rPr lang="ar-TN" dirty="0" smtClean="0"/>
              <a:t>اتساع الحدقة في الظلال أو تقلصها في الضوء.</a:t>
            </a:r>
          </a:p>
          <a:p>
            <a:pPr algn="r" rtl="1"/>
            <a:r>
              <a:rPr lang="ar-TN" dirty="0" smtClean="0"/>
              <a:t>الفعل الانعكاسي </a:t>
            </a:r>
            <a:r>
              <a:rPr lang="ar-TN" dirty="0" err="1" smtClean="0"/>
              <a:t>الرضفي</a:t>
            </a:r>
            <a:r>
              <a:rPr lang="ar-TN" dirty="0" smtClean="0"/>
              <a:t>: اندفاع الساق إلى الأمام عند صدم الوتر </a:t>
            </a:r>
            <a:r>
              <a:rPr lang="ar-TN" dirty="0" err="1" smtClean="0"/>
              <a:t>الرضفي</a:t>
            </a:r>
            <a:r>
              <a:rPr lang="ar-TN" dirty="0" smtClean="0"/>
              <a:t> بمطرقة مطاطية.</a:t>
            </a:r>
          </a:p>
          <a:p>
            <a:pPr algn="r" rtl="1"/>
            <a:r>
              <a:rPr lang="ar-TN" dirty="0" smtClean="0"/>
              <a:t>الفعل الانعكاسي العرقوبي: اندفاع  القدم إلى الخلف عند صدم الوتر العرقوبي.</a:t>
            </a:r>
          </a:p>
          <a:p>
            <a:pPr algn="r" rtl="1">
              <a:buNone/>
            </a:pPr>
            <a:r>
              <a:rPr lang="ar-TN" dirty="0"/>
              <a:t> </a:t>
            </a:r>
            <a:r>
              <a:rPr lang="ar-TN" dirty="0" smtClean="0"/>
              <a:t>     كل هذه الأفعال يقوم </a:t>
            </a:r>
            <a:r>
              <a:rPr lang="ar-TN" dirty="0" err="1" smtClean="0"/>
              <a:t>بها</a:t>
            </a:r>
            <a:r>
              <a:rPr lang="ar-TN" dirty="0" smtClean="0"/>
              <a:t> الإنسان دون إرادته أي دون التفكير                      فيها فهي أفعال لا إرادية</a:t>
            </a:r>
          </a:p>
          <a:p>
            <a:pPr algn="r" rtl="1">
              <a:buNone/>
            </a:pPr>
            <a:endParaRPr lang="ar-TN" dirty="0" smtClean="0"/>
          </a:p>
          <a:p>
            <a:pPr algn="r" rtl="1">
              <a:buNone/>
            </a:pP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 rot="10800000">
            <a:off x="8143900" y="5357826"/>
            <a:ext cx="57150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 algn="r" rtl="1"/>
            <a:r>
              <a:rPr lang="fr-FR" dirty="0" smtClean="0"/>
              <a:t>II</a:t>
            </a:r>
            <a:r>
              <a:rPr lang="ar-TN" dirty="0" smtClean="0">
                <a:solidFill>
                  <a:srgbClr val="FF0000"/>
                </a:solidFill>
              </a:rPr>
              <a:t>.الخاصيات المشتركة للأفعال الانعكاسية: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TN" dirty="0" smtClean="0"/>
              <a:t>هي غريزية أو فطرية توجد منذ الولادة </a:t>
            </a:r>
            <a:r>
              <a:rPr lang="ar-TN" dirty="0" err="1" smtClean="0"/>
              <a:t>و</a:t>
            </a:r>
            <a:r>
              <a:rPr lang="ar-TN" dirty="0" smtClean="0"/>
              <a:t> تبقى بدون تغيير حتى الموت.</a:t>
            </a:r>
          </a:p>
          <a:p>
            <a:pPr algn="r" rtl="1"/>
            <a:r>
              <a:rPr lang="ar-TN" dirty="0" smtClean="0"/>
              <a:t>تحدث بنفس الطريقة كل الأفراد من نفس النوع.</a:t>
            </a:r>
          </a:p>
          <a:p>
            <a:pPr algn="r" rtl="1"/>
            <a:r>
              <a:rPr lang="ar-TN" dirty="0" smtClean="0"/>
              <a:t>يمكن التنبؤ </a:t>
            </a:r>
            <a:r>
              <a:rPr lang="ar-TN" dirty="0" err="1" smtClean="0"/>
              <a:t>بها</a:t>
            </a:r>
            <a:r>
              <a:rPr lang="ar-TN" dirty="0" smtClean="0"/>
              <a:t> مسبقا.</a:t>
            </a:r>
          </a:p>
          <a:p>
            <a:pPr algn="r" rtl="1"/>
            <a:r>
              <a:rPr lang="ar-TN" dirty="0" smtClean="0"/>
              <a:t>تلعب دورا هاما في حماية الجسم من الأخطار الخارجية و الحفاظ على توازنه </a:t>
            </a:r>
            <a:r>
              <a:rPr lang="ar-TN" dirty="0" err="1" smtClean="0"/>
              <a:t>و</a:t>
            </a:r>
            <a:r>
              <a:rPr lang="ar-TN" dirty="0" smtClean="0"/>
              <a:t> تنظيم وظائف الأعضاء الداخلية.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r-FR" dirty="0" smtClean="0">
                <a:solidFill>
                  <a:srgbClr val="FF0000"/>
                </a:solidFill>
              </a:rPr>
              <a:t>III</a:t>
            </a:r>
            <a:r>
              <a:rPr lang="ar-TN" dirty="0" smtClean="0">
                <a:solidFill>
                  <a:srgbClr val="FF0000"/>
                </a:solidFill>
              </a:rPr>
              <a:t>. العناصر المتدخلة في الحركة </a:t>
            </a:r>
            <a:r>
              <a:rPr lang="ar-TN" dirty="0" err="1" smtClean="0">
                <a:solidFill>
                  <a:srgbClr val="FF0000"/>
                </a:solidFill>
              </a:rPr>
              <a:t>الانكاسية</a:t>
            </a:r>
            <a:r>
              <a:rPr lang="ar-TN" dirty="0" smtClean="0">
                <a:solidFill>
                  <a:srgbClr val="FF0000"/>
                </a:solidFill>
              </a:rPr>
              <a:t>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TN" dirty="0" smtClean="0"/>
              <a:t>فرضية: لكل  فعل انعكاسي لابد من عضو مستقبل </a:t>
            </a:r>
            <a:r>
              <a:rPr lang="ar-TN" dirty="0" err="1" smtClean="0"/>
              <a:t>و</a:t>
            </a:r>
            <a:r>
              <a:rPr lang="ar-TN" dirty="0" smtClean="0"/>
              <a:t> منبه </a:t>
            </a:r>
            <a:r>
              <a:rPr lang="ar-TN" dirty="0" err="1" smtClean="0"/>
              <a:t>و</a:t>
            </a:r>
            <a:r>
              <a:rPr lang="ar-TN" dirty="0" smtClean="0"/>
              <a:t> عضلة </a:t>
            </a:r>
            <a:r>
              <a:rPr lang="ar-TN" dirty="0" err="1" smtClean="0"/>
              <a:t>و</a:t>
            </a:r>
            <a:r>
              <a:rPr lang="ar-TN" dirty="0" smtClean="0"/>
              <a:t> جهاز عصبي.</a:t>
            </a:r>
          </a:p>
          <a:p>
            <a:pPr algn="r" rtl="1"/>
            <a:r>
              <a:rPr lang="ar-TN" dirty="0" smtClean="0"/>
              <a:t>تجارب: نقوم بتخريب دماغ ضفدعة لإزالة كل الحركات  فلا يبقى إلا مركز عصبي وحيد هو النخاع ألشوكي  فيعرف لذلك بحيوان نخاعي. ثم نخضع هذا الحيوان إلى مجموعة من التجارب (انظر الجدول)</a:t>
            </a:r>
          </a:p>
          <a:p>
            <a:pPr algn="r" rtl="1"/>
            <a:r>
              <a:rPr lang="ar-TN" dirty="0" smtClean="0"/>
              <a:t>النتائج </a:t>
            </a:r>
            <a:r>
              <a:rPr lang="ar-TN" dirty="0" err="1" smtClean="0"/>
              <a:t>و</a:t>
            </a:r>
            <a:r>
              <a:rPr lang="ar-TN" dirty="0" smtClean="0"/>
              <a:t> الاستنتاجات: ( انظر الوثيقة)</a:t>
            </a:r>
          </a:p>
          <a:p>
            <a:pPr algn="r" rtl="1"/>
            <a:r>
              <a:rPr lang="ar-TN" dirty="0" smtClean="0"/>
              <a:t>استنتاج عام: يتطلب الفعل الانعكاسي تدخل العناصر التالية: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714356"/>
            <a:ext cx="8429684" cy="5357850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TN" dirty="0" smtClean="0">
                <a:solidFill>
                  <a:srgbClr val="FF0000"/>
                </a:solidFill>
              </a:rPr>
              <a:t>1- المنبه: </a:t>
            </a:r>
            <a:r>
              <a:rPr lang="ar-TN" dirty="0" smtClean="0"/>
              <a:t>قد يكون كيميائي أو ميكانيكي أو حراري...</a:t>
            </a:r>
          </a:p>
          <a:p>
            <a:pPr algn="r" rtl="1">
              <a:buNone/>
            </a:pPr>
            <a:r>
              <a:rPr lang="ar-TN" dirty="0" smtClean="0">
                <a:solidFill>
                  <a:srgbClr val="FF0000"/>
                </a:solidFill>
              </a:rPr>
              <a:t>2- المستقبل الحسي: </a:t>
            </a:r>
            <a:r>
              <a:rPr lang="ar-TN" dirty="0" smtClean="0"/>
              <a:t>تنشأ في مستواه </a:t>
            </a:r>
            <a:r>
              <a:rPr lang="ar-TN" dirty="0" err="1" smtClean="0"/>
              <a:t>سيالة</a:t>
            </a:r>
            <a:r>
              <a:rPr lang="ar-TN" dirty="0" smtClean="0"/>
              <a:t> عصبية حسية اثر كل تنبيه فعال.</a:t>
            </a:r>
          </a:p>
          <a:p>
            <a:pPr algn="r" rtl="1">
              <a:buNone/>
            </a:pPr>
            <a:r>
              <a:rPr lang="ar-TN" dirty="0" smtClean="0">
                <a:solidFill>
                  <a:srgbClr val="FF0000"/>
                </a:solidFill>
              </a:rPr>
              <a:t>3</a:t>
            </a:r>
            <a:r>
              <a:rPr lang="ar-TN" dirty="0" smtClean="0"/>
              <a:t>- </a:t>
            </a:r>
            <a:r>
              <a:rPr lang="ar-TN" dirty="0" smtClean="0">
                <a:solidFill>
                  <a:srgbClr val="FF0000"/>
                </a:solidFill>
              </a:rPr>
              <a:t>الناقل الحسي: </a:t>
            </a:r>
            <a:r>
              <a:rPr lang="ar-TN" dirty="0" smtClean="0"/>
              <a:t>ينقل </a:t>
            </a:r>
            <a:r>
              <a:rPr lang="ar-TN" dirty="0" err="1" smtClean="0"/>
              <a:t>السيالة</a:t>
            </a:r>
            <a:r>
              <a:rPr lang="ar-TN" dirty="0" smtClean="0"/>
              <a:t> العصبية الحسية نحو المركز العصبي ( النخاع </a:t>
            </a:r>
            <a:r>
              <a:rPr lang="ar-TN" dirty="0" err="1" smtClean="0"/>
              <a:t>الشوكي</a:t>
            </a:r>
            <a:r>
              <a:rPr lang="ar-TN" dirty="0" smtClean="0"/>
              <a:t>)</a:t>
            </a:r>
          </a:p>
          <a:p>
            <a:pPr algn="r" rtl="1">
              <a:buNone/>
            </a:pPr>
            <a:r>
              <a:rPr lang="ar-TN" dirty="0" smtClean="0">
                <a:solidFill>
                  <a:srgbClr val="FF0000"/>
                </a:solidFill>
              </a:rPr>
              <a:t>4</a:t>
            </a:r>
            <a:r>
              <a:rPr lang="ar-TN" dirty="0" smtClean="0"/>
              <a:t>- </a:t>
            </a:r>
            <a:r>
              <a:rPr lang="ar-TN" dirty="0" smtClean="0">
                <a:solidFill>
                  <a:srgbClr val="FF0000"/>
                </a:solidFill>
              </a:rPr>
              <a:t>المركز العصبي الانعكاسي</a:t>
            </a:r>
            <a:r>
              <a:rPr lang="ar-TN" dirty="0" smtClean="0"/>
              <a:t>: يحول </a:t>
            </a:r>
            <a:r>
              <a:rPr lang="ar-TN" dirty="0" err="1" smtClean="0"/>
              <a:t>السيالة</a:t>
            </a:r>
            <a:r>
              <a:rPr lang="ar-TN" dirty="0" smtClean="0"/>
              <a:t> العصبية الحسية إلى </a:t>
            </a:r>
            <a:r>
              <a:rPr lang="ar-TN" dirty="0" err="1" smtClean="0"/>
              <a:t>سيالة</a:t>
            </a:r>
            <a:r>
              <a:rPr lang="ar-TN" dirty="0" smtClean="0"/>
              <a:t> عصبية حركية ( النخاع ألشوكي)</a:t>
            </a:r>
          </a:p>
          <a:p>
            <a:pPr algn="r" rtl="1">
              <a:buNone/>
            </a:pPr>
            <a:r>
              <a:rPr lang="ar-TN" dirty="0" smtClean="0">
                <a:solidFill>
                  <a:srgbClr val="FF0000"/>
                </a:solidFill>
              </a:rPr>
              <a:t>5</a:t>
            </a:r>
            <a:r>
              <a:rPr lang="ar-TN" dirty="0" smtClean="0"/>
              <a:t>- </a:t>
            </a:r>
            <a:r>
              <a:rPr lang="ar-TN" dirty="0" smtClean="0">
                <a:solidFill>
                  <a:srgbClr val="FF0000"/>
                </a:solidFill>
              </a:rPr>
              <a:t>الناقل الحركي</a:t>
            </a:r>
            <a:r>
              <a:rPr lang="ar-TN" dirty="0" smtClean="0"/>
              <a:t>: هي ألياف حركية تنقل </a:t>
            </a:r>
            <a:r>
              <a:rPr lang="ar-TN" dirty="0" err="1" smtClean="0"/>
              <a:t>السيالة</a:t>
            </a:r>
            <a:r>
              <a:rPr lang="ar-TN" dirty="0" smtClean="0"/>
              <a:t> العصبية الحركية من النخاع إلى العضو المنفذ.</a:t>
            </a:r>
          </a:p>
          <a:p>
            <a:pPr algn="r" rtl="1">
              <a:buNone/>
            </a:pPr>
            <a:r>
              <a:rPr lang="ar-TN" dirty="0" smtClean="0">
                <a:solidFill>
                  <a:srgbClr val="FF0000"/>
                </a:solidFill>
              </a:rPr>
              <a:t>6- العضو المنفذ: </a:t>
            </a:r>
            <a:r>
              <a:rPr lang="ar-TN" dirty="0" smtClean="0"/>
              <a:t>القيام برد الفعل مثال عضلة أو غدة...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r-FR" dirty="0" smtClean="0">
                <a:solidFill>
                  <a:srgbClr val="FF0000"/>
                </a:solidFill>
              </a:rPr>
              <a:t>VI</a:t>
            </a:r>
            <a:r>
              <a:rPr lang="ar-TN" dirty="0" smtClean="0">
                <a:solidFill>
                  <a:srgbClr val="FF0000"/>
                </a:solidFill>
              </a:rPr>
              <a:t>-القوس الانعكاسي: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043510"/>
          </a:xfrm>
        </p:spPr>
        <p:txBody>
          <a:bodyPr/>
          <a:lstStyle/>
          <a:p>
            <a:pPr algn="r" rtl="1"/>
            <a:r>
              <a:rPr lang="ar-TN" dirty="0" smtClean="0"/>
              <a:t>هو مسار </a:t>
            </a:r>
            <a:r>
              <a:rPr lang="ar-TN" dirty="0" err="1" smtClean="0"/>
              <a:t>السيالة</a:t>
            </a:r>
            <a:r>
              <a:rPr lang="ar-TN" dirty="0" smtClean="0"/>
              <a:t> العصبية بدءا من المستقبل الحسي إلى العضو المنفذ مرورا بالمركز العصبي الانعكاسي( انظر الوثيقة).</a:t>
            </a:r>
          </a:p>
          <a:p>
            <a:pPr algn="r" rtl="1">
              <a:buNone/>
            </a:pPr>
            <a:r>
              <a:rPr lang="ar-TN" dirty="0" smtClean="0">
                <a:solidFill>
                  <a:srgbClr val="00B050"/>
                </a:solidFill>
              </a:rPr>
              <a:t>منبه</a:t>
            </a:r>
            <a:r>
              <a:rPr lang="ar-TN" dirty="0" smtClean="0"/>
              <a:t>...1</a:t>
            </a:r>
          </a:p>
          <a:p>
            <a:pPr algn="r" rtl="1">
              <a:buNone/>
            </a:pPr>
            <a:endParaRPr lang="ar-TN" dirty="0" smtClean="0"/>
          </a:p>
        </p:txBody>
      </p:sp>
      <p:sp>
        <p:nvSpPr>
          <p:cNvPr id="29" name="Forme libre 28"/>
          <p:cNvSpPr/>
          <p:nvPr/>
        </p:nvSpPr>
        <p:spPr>
          <a:xfrm>
            <a:off x="7211034" y="3432517"/>
            <a:ext cx="647114" cy="211016"/>
          </a:xfrm>
          <a:custGeom>
            <a:avLst/>
            <a:gdLst>
              <a:gd name="connsiteX0" fmla="*/ 647114 w 647114"/>
              <a:gd name="connsiteY0" fmla="*/ 140677 h 211016"/>
              <a:gd name="connsiteX1" fmla="*/ 281354 w 647114"/>
              <a:gd name="connsiteY1" fmla="*/ 168812 h 211016"/>
              <a:gd name="connsiteX2" fmla="*/ 239151 w 647114"/>
              <a:gd name="connsiteY2" fmla="*/ 182880 h 211016"/>
              <a:gd name="connsiteX3" fmla="*/ 267286 w 647114"/>
              <a:gd name="connsiteY3" fmla="*/ 140677 h 211016"/>
              <a:gd name="connsiteX4" fmla="*/ 337625 w 647114"/>
              <a:gd name="connsiteY4" fmla="*/ 70338 h 211016"/>
              <a:gd name="connsiteX5" fmla="*/ 351692 w 647114"/>
              <a:gd name="connsiteY5" fmla="*/ 28135 h 211016"/>
              <a:gd name="connsiteX6" fmla="*/ 351692 w 647114"/>
              <a:gd name="connsiteY6" fmla="*/ 0 h 211016"/>
              <a:gd name="connsiteX7" fmla="*/ 267286 w 647114"/>
              <a:gd name="connsiteY7" fmla="*/ 28135 h 211016"/>
              <a:gd name="connsiteX8" fmla="*/ 211016 w 647114"/>
              <a:gd name="connsiteY8" fmla="*/ 98474 h 211016"/>
              <a:gd name="connsiteX9" fmla="*/ 126609 w 647114"/>
              <a:gd name="connsiteY9" fmla="*/ 126609 h 211016"/>
              <a:gd name="connsiteX10" fmla="*/ 14068 w 647114"/>
              <a:gd name="connsiteY10" fmla="*/ 182880 h 211016"/>
              <a:gd name="connsiteX11" fmla="*/ 56271 w 647114"/>
              <a:gd name="connsiteY11" fmla="*/ 168812 h 211016"/>
              <a:gd name="connsiteX12" fmla="*/ 28136 w 647114"/>
              <a:gd name="connsiteY12" fmla="*/ 196948 h 211016"/>
              <a:gd name="connsiteX13" fmla="*/ 70339 w 647114"/>
              <a:gd name="connsiteY13" fmla="*/ 211015 h 211016"/>
              <a:gd name="connsiteX14" fmla="*/ 14068 w 647114"/>
              <a:gd name="connsiteY14" fmla="*/ 196948 h 211016"/>
              <a:gd name="connsiteX15" fmla="*/ 28136 w 647114"/>
              <a:gd name="connsiteY15" fmla="*/ 126609 h 211016"/>
              <a:gd name="connsiteX16" fmla="*/ 0 w 647114"/>
              <a:gd name="connsiteY16" fmla="*/ 211015 h 211016"/>
              <a:gd name="connsiteX17" fmla="*/ 14068 w 647114"/>
              <a:gd name="connsiteY17" fmla="*/ 70338 h 211016"/>
              <a:gd name="connsiteX18" fmla="*/ 0 w 647114"/>
              <a:gd name="connsiteY18" fmla="*/ 168812 h 211016"/>
              <a:gd name="connsiteX19" fmla="*/ 28136 w 647114"/>
              <a:gd name="connsiteY19" fmla="*/ 196948 h 21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47114" h="211016">
                <a:moveTo>
                  <a:pt x="647114" y="140677"/>
                </a:moveTo>
                <a:cubicBezTo>
                  <a:pt x="497959" y="147780"/>
                  <a:pt x="407096" y="137377"/>
                  <a:pt x="281354" y="168812"/>
                </a:cubicBezTo>
                <a:cubicBezTo>
                  <a:pt x="266968" y="172408"/>
                  <a:pt x="253219" y="178191"/>
                  <a:pt x="239151" y="182880"/>
                </a:cubicBezTo>
                <a:cubicBezTo>
                  <a:pt x="248529" y="168812"/>
                  <a:pt x="256153" y="153401"/>
                  <a:pt x="267286" y="140677"/>
                </a:cubicBezTo>
                <a:cubicBezTo>
                  <a:pt x="289121" y="115723"/>
                  <a:pt x="337625" y="70338"/>
                  <a:pt x="337625" y="70338"/>
                </a:cubicBezTo>
                <a:cubicBezTo>
                  <a:pt x="342314" y="56270"/>
                  <a:pt x="341207" y="38620"/>
                  <a:pt x="351692" y="28135"/>
                </a:cubicBezTo>
                <a:cubicBezTo>
                  <a:pt x="379827" y="0"/>
                  <a:pt x="436101" y="28136"/>
                  <a:pt x="351692" y="0"/>
                </a:cubicBezTo>
                <a:cubicBezTo>
                  <a:pt x="323557" y="9378"/>
                  <a:pt x="283737" y="3459"/>
                  <a:pt x="267286" y="28135"/>
                </a:cubicBezTo>
                <a:cubicBezTo>
                  <a:pt x="257348" y="43043"/>
                  <a:pt x="231060" y="88452"/>
                  <a:pt x="211016" y="98474"/>
                </a:cubicBezTo>
                <a:cubicBezTo>
                  <a:pt x="184490" y="111737"/>
                  <a:pt x="126609" y="126609"/>
                  <a:pt x="126609" y="126609"/>
                </a:cubicBezTo>
                <a:cubicBezTo>
                  <a:pt x="77504" y="175715"/>
                  <a:pt x="111055" y="150553"/>
                  <a:pt x="14068" y="182880"/>
                </a:cubicBezTo>
                <a:lnTo>
                  <a:pt x="56271" y="168812"/>
                </a:lnTo>
                <a:cubicBezTo>
                  <a:pt x="46893" y="178191"/>
                  <a:pt x="23942" y="184365"/>
                  <a:pt x="28136" y="196948"/>
                </a:cubicBezTo>
                <a:cubicBezTo>
                  <a:pt x="32825" y="211016"/>
                  <a:pt x="85168" y="211015"/>
                  <a:pt x="70339" y="211015"/>
                </a:cubicBezTo>
                <a:cubicBezTo>
                  <a:pt x="51005" y="211015"/>
                  <a:pt x="32825" y="201637"/>
                  <a:pt x="14068" y="196948"/>
                </a:cubicBezTo>
                <a:cubicBezTo>
                  <a:pt x="18757" y="173502"/>
                  <a:pt x="45044" y="109702"/>
                  <a:pt x="28136" y="126609"/>
                </a:cubicBezTo>
                <a:cubicBezTo>
                  <a:pt x="7164" y="147579"/>
                  <a:pt x="0" y="211015"/>
                  <a:pt x="0" y="211015"/>
                </a:cubicBezTo>
                <a:cubicBezTo>
                  <a:pt x="0" y="211015"/>
                  <a:pt x="14068" y="117464"/>
                  <a:pt x="14068" y="70338"/>
                </a:cubicBezTo>
                <a:cubicBezTo>
                  <a:pt x="14068" y="37180"/>
                  <a:pt x="4689" y="135987"/>
                  <a:pt x="0" y="168812"/>
                </a:cubicBezTo>
                <a:lnTo>
                  <a:pt x="28136" y="19694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6000760" y="3416858"/>
            <a:ext cx="1184940" cy="36933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ar-TN" b="1" dirty="0" smtClean="0">
                <a:solidFill>
                  <a:srgbClr val="C00000"/>
                </a:solidFill>
              </a:rPr>
              <a:t>مستقبل حسي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215265" y="4214818"/>
            <a:ext cx="2356735" cy="36933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ar-TN" b="1" dirty="0" smtClean="0">
                <a:solidFill>
                  <a:srgbClr val="C00000"/>
                </a:solidFill>
              </a:rPr>
              <a:t>مركز عصبي انعكاسي(ن.ش)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715008" y="5345684"/>
            <a:ext cx="1640193" cy="36933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ar-TN" b="1" dirty="0" smtClean="0">
                <a:solidFill>
                  <a:srgbClr val="C00000"/>
                </a:solidFill>
              </a:rPr>
              <a:t>عضو منفذ (عضلة)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3" name="Flèche droite 32"/>
          <p:cNvSpPr/>
          <p:nvPr/>
        </p:nvSpPr>
        <p:spPr>
          <a:xfrm>
            <a:off x="7358082" y="5429264"/>
            <a:ext cx="571504" cy="21431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7929586" y="5211561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TN" b="1" dirty="0" smtClean="0">
                <a:solidFill>
                  <a:srgbClr val="00B050"/>
                </a:solidFill>
              </a:rPr>
              <a:t>حركة انعكاسية</a:t>
            </a:r>
            <a:endParaRPr lang="fr-FR" b="1" dirty="0">
              <a:solidFill>
                <a:srgbClr val="00B050"/>
              </a:solidFill>
            </a:endParaRPr>
          </a:p>
        </p:txBody>
      </p:sp>
      <p:cxnSp>
        <p:nvCxnSpPr>
          <p:cNvPr id="36" name="Connecteur droit avec flèche 35"/>
          <p:cNvCxnSpPr>
            <a:stCxn id="30" idx="1"/>
            <a:endCxn id="31" idx="0"/>
          </p:cNvCxnSpPr>
          <p:nvPr/>
        </p:nvCxnSpPr>
        <p:spPr>
          <a:xfrm rot="10800000" flipV="1">
            <a:off x="3393634" y="3601524"/>
            <a:ext cx="2607127" cy="6132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rot="16200000" flipH="1">
            <a:off x="4045142" y="3896562"/>
            <a:ext cx="946200" cy="2321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4357686" y="335756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TN" dirty="0" smtClean="0"/>
              <a:t> </a:t>
            </a:r>
            <a:r>
              <a:rPr lang="ar-TN" b="1" dirty="0" smtClean="0">
                <a:solidFill>
                  <a:srgbClr val="C00000"/>
                </a:solidFill>
              </a:rPr>
              <a:t>3-ناقل حسي 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3786182" y="514351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dirty="0" smtClean="0"/>
              <a:t>5</a:t>
            </a:r>
            <a:r>
              <a:rPr lang="ar-TN" b="1" dirty="0" smtClean="0">
                <a:solidFill>
                  <a:srgbClr val="C00000"/>
                </a:solidFill>
              </a:rPr>
              <a:t>-ناقل حركي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6572264" y="300037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b="1" dirty="0" smtClean="0"/>
              <a:t>2</a:t>
            </a:r>
            <a:endParaRPr lang="fr-FR" b="1" dirty="0"/>
          </a:p>
        </p:txBody>
      </p:sp>
      <p:sp>
        <p:nvSpPr>
          <p:cNvPr id="46" name="ZoneTexte 45"/>
          <p:cNvSpPr txBox="1"/>
          <p:nvPr/>
        </p:nvSpPr>
        <p:spPr>
          <a:xfrm>
            <a:off x="3000364" y="385762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TN" b="1" dirty="0" smtClean="0"/>
              <a:t>4</a:t>
            </a:r>
            <a:endParaRPr lang="fr-FR" b="1" dirty="0"/>
          </a:p>
        </p:txBody>
      </p:sp>
      <p:sp>
        <p:nvSpPr>
          <p:cNvPr id="48" name="ZoneTexte 47"/>
          <p:cNvSpPr txBox="1"/>
          <p:nvPr/>
        </p:nvSpPr>
        <p:spPr>
          <a:xfrm>
            <a:off x="6286512" y="4929198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b="1" dirty="0" smtClean="0"/>
              <a:t>6</a:t>
            </a:r>
            <a:endParaRPr lang="fr-FR" b="1" dirty="0"/>
          </a:p>
        </p:txBody>
      </p:sp>
      <p:sp>
        <p:nvSpPr>
          <p:cNvPr id="49" name="ZoneTexte 48"/>
          <p:cNvSpPr txBox="1"/>
          <p:nvPr/>
        </p:nvSpPr>
        <p:spPr>
          <a:xfrm>
            <a:off x="3667164" y="6143644"/>
            <a:ext cx="2337499" cy="369332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ar-TN" b="1" dirty="0" smtClean="0">
                <a:solidFill>
                  <a:srgbClr val="00B050"/>
                </a:solidFill>
              </a:rPr>
              <a:t>رسم مبسط للقوس الانعكاسي</a:t>
            </a:r>
            <a:endParaRPr lang="fr-FR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/>
      <p:bldP spid="43" grpId="0"/>
      <p:bldP spid="44" grpId="0"/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643998" cy="5340369"/>
          </a:xfrm>
        </p:spPr>
        <p:txBody>
          <a:bodyPr/>
          <a:lstStyle/>
          <a:p>
            <a:pPr algn="r" rtl="1"/>
            <a:r>
              <a:rPr lang="ar-TN" dirty="0" smtClean="0">
                <a:solidFill>
                  <a:srgbClr val="FF0000"/>
                </a:solidFill>
              </a:rPr>
              <a:t>خلاصة: </a:t>
            </a:r>
          </a:p>
          <a:p>
            <a:pPr algn="r" rtl="1">
              <a:buNone/>
            </a:pPr>
            <a:r>
              <a:rPr lang="ar-TN" dirty="0" smtClean="0"/>
              <a:t>يولّد ......   في مستوى ....................</a:t>
            </a:r>
            <a:r>
              <a:rPr lang="ar-TN" dirty="0" err="1" smtClean="0"/>
              <a:t>سيالة</a:t>
            </a:r>
            <a:r>
              <a:rPr lang="ar-TN" dirty="0" smtClean="0"/>
              <a:t> عصبية........ (</a:t>
            </a:r>
            <a:r>
              <a:rPr lang="ar-TN" dirty="0" err="1" smtClean="0"/>
              <a:t>سيالة</a:t>
            </a:r>
            <a:r>
              <a:rPr lang="ar-TN" dirty="0" smtClean="0"/>
              <a:t> جاذبة) تنتشر عبر ..................وتصل إلى .........................</a:t>
            </a:r>
          </a:p>
          <a:p>
            <a:pPr algn="r" rtl="1">
              <a:buNone/>
            </a:pPr>
            <a:r>
              <a:rPr lang="ar-TN" dirty="0" smtClean="0"/>
              <a:t>تنتقل من المركز العصبي الانعكاسي ........................(</a:t>
            </a:r>
            <a:r>
              <a:rPr lang="ar-TN" dirty="0" err="1" smtClean="0"/>
              <a:t>سيالة</a:t>
            </a:r>
            <a:r>
              <a:rPr lang="ar-TN" dirty="0" smtClean="0"/>
              <a:t> نابذة) تنتشر عبر ......................حتى تصل إلى......................فيحدث ردّ فعل انعكاسي.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557297" y="1357298"/>
            <a:ext cx="872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sz="3200" dirty="0" smtClean="0">
                <a:solidFill>
                  <a:srgbClr val="C00000"/>
                </a:solidFill>
              </a:rPr>
              <a:t>المنبه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643816" y="1285860"/>
            <a:ext cx="22140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sz="3200" dirty="0" smtClean="0">
                <a:solidFill>
                  <a:srgbClr val="C00000"/>
                </a:solidFill>
              </a:rPr>
              <a:t>المستقبل الحسي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39421" y="1285860"/>
            <a:ext cx="9893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sz="3200" dirty="0" smtClean="0">
                <a:solidFill>
                  <a:srgbClr val="C00000"/>
                </a:solidFill>
              </a:rPr>
              <a:t> حسية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500430" y="1844093"/>
            <a:ext cx="18309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sz="3200" dirty="0" smtClean="0">
                <a:solidFill>
                  <a:srgbClr val="C00000"/>
                </a:solidFill>
              </a:rPr>
              <a:t>الناقل الحسي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027270" y="2357430"/>
            <a:ext cx="36166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sz="3200" dirty="0" smtClean="0">
                <a:solidFill>
                  <a:srgbClr val="C00000"/>
                </a:solidFill>
              </a:rPr>
              <a:t>المركز العصبي الانعكاسي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394807" y="2915663"/>
            <a:ext cx="28200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sz="3200" dirty="0" err="1" smtClean="0">
                <a:solidFill>
                  <a:srgbClr val="C00000"/>
                </a:solidFill>
              </a:rPr>
              <a:t>سيالة</a:t>
            </a:r>
            <a:r>
              <a:rPr lang="ar-TN" sz="3200" dirty="0" smtClean="0">
                <a:solidFill>
                  <a:srgbClr val="C00000"/>
                </a:solidFill>
              </a:rPr>
              <a:t> عصبية حركية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025539" y="3415729"/>
            <a:ext cx="19752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sz="3200" dirty="0" smtClean="0">
                <a:solidFill>
                  <a:srgbClr val="C00000"/>
                </a:solidFill>
              </a:rPr>
              <a:t>الناقل الحركي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952554" y="3857628"/>
            <a:ext cx="18341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TN" sz="3200" dirty="0" smtClean="0">
                <a:solidFill>
                  <a:srgbClr val="C00000"/>
                </a:solidFill>
              </a:rPr>
              <a:t>العضو المنفذ</a:t>
            </a:r>
            <a:endParaRPr lang="fr-FR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442</Words>
  <Application>Microsoft Office PowerPoint</Application>
  <PresentationFormat>Affichage à l'écran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الحركات الانعكاسية عند الإنسان</vt:lpstr>
      <vt:lpstr>أمثلة لبعض الأفعال الانعكاسية الفطرية عند الإنسان:</vt:lpstr>
      <vt:lpstr>II.الخاصيات المشتركة للأفعال الانعكاسية:</vt:lpstr>
      <vt:lpstr>III. العناصر المتدخلة في الحركة الانكاسية:</vt:lpstr>
      <vt:lpstr>Diapositive 5</vt:lpstr>
      <vt:lpstr>VI-القوس الانعكاسي: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الحركات الانعكاسية عند الانسان</dc:title>
  <dc:creator>fujitsi</dc:creator>
  <cp:lastModifiedBy>fujitsi</cp:lastModifiedBy>
  <cp:revision>16</cp:revision>
  <dcterms:created xsi:type="dcterms:W3CDTF">2016-10-02T19:49:20Z</dcterms:created>
  <dcterms:modified xsi:type="dcterms:W3CDTF">2016-10-04T14:35:59Z</dcterms:modified>
</cp:coreProperties>
</file>